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Archivo Black" charset="1" panose="020B0A03020202020B04"/>
      <p:regular r:id="rId21"/>
    </p:embeddedFont>
    <p:embeddedFont>
      <p:font typeface="Garet Bold" charset="1" panose="00000000000000000000"/>
      <p:regular r:id="rId22"/>
    </p:embeddedFont>
    <p:embeddedFont>
      <p:font typeface="Garet" charset="1" panose="00000000000000000000"/>
      <p:regular r:id="rId23"/>
    </p:embeddedFont>
    <p:embeddedFont>
      <p:font typeface="Garet Italics" charset="1" panose="00000000000000000000"/>
      <p:regular r:id="rId24"/>
    </p:embeddedFont>
    <p:embeddedFont>
      <p:font typeface="Garet Bold Italics" charset="1" panose="00000000000000000000"/>
      <p:regular r:id="rId25"/>
    </p:embeddedFont>
    <p:embeddedFont>
      <p:font typeface="Canva Sans Bold" charset="1" panose="020B0803030501040103"/>
      <p:regular r:id="rId26"/>
    </p:embeddedFont>
    <p:embeddedFont>
      <p:font typeface="Canva Sans" charset="1" panose="020B0503030501040103"/>
      <p:regular r:id="rId27"/>
    </p:embeddedFont>
    <p:embeddedFont>
      <p:font typeface="Agrandir" charset="1" panose="000005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14586171" y="7912015"/>
            <a:ext cx="2673129" cy="1346285"/>
          </a:xfrm>
          <a:custGeom>
            <a:avLst/>
            <a:gdLst/>
            <a:ahLst/>
            <a:cxnLst/>
            <a:rect r="r" b="b" t="t" l="l"/>
            <a:pathLst>
              <a:path h="1346285" w="2673129">
                <a:moveTo>
                  <a:pt x="0" y="0"/>
                </a:moveTo>
                <a:lnTo>
                  <a:pt x="2673129" y="0"/>
                </a:lnTo>
                <a:lnTo>
                  <a:pt x="2673129" y="1346285"/>
                </a:lnTo>
                <a:lnTo>
                  <a:pt x="0" y="13462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822914"/>
            <a:ext cx="790666" cy="790666"/>
          </a:xfrm>
          <a:custGeom>
            <a:avLst/>
            <a:gdLst/>
            <a:ahLst/>
            <a:cxnLst/>
            <a:rect r="r" b="b" t="t" l="l"/>
            <a:pathLst>
              <a:path h="790666" w="790666">
                <a:moveTo>
                  <a:pt x="0" y="0"/>
                </a:moveTo>
                <a:lnTo>
                  <a:pt x="790666" y="0"/>
                </a:lnTo>
                <a:lnTo>
                  <a:pt x="790666" y="790666"/>
                </a:lnTo>
                <a:lnTo>
                  <a:pt x="0" y="790666"/>
                </a:lnTo>
                <a:lnTo>
                  <a:pt x="0" y="0"/>
                </a:lnTo>
                <a:close/>
              </a:path>
            </a:pathLst>
          </a:custGeom>
          <a:blipFill>
            <a:blip r:embed="rId5"/>
            <a:stretch>
              <a:fillRect l="0" t="0" r="0" b="0"/>
            </a:stretch>
          </a:blipFill>
        </p:spPr>
      </p:sp>
      <p:sp>
        <p:nvSpPr>
          <p:cNvPr name="TextBox 5" id="5"/>
          <p:cNvSpPr txBox="true"/>
          <p:nvPr/>
        </p:nvSpPr>
        <p:spPr>
          <a:xfrm rot="0">
            <a:off x="4654515" y="6394076"/>
            <a:ext cx="12604785" cy="370917"/>
          </a:xfrm>
          <a:prstGeom prst="rect">
            <a:avLst/>
          </a:prstGeom>
        </p:spPr>
        <p:txBody>
          <a:bodyPr anchor="t" rtlCol="false" tIns="0" lIns="0" bIns="0" rIns="0">
            <a:spAutoFit/>
          </a:bodyPr>
          <a:lstStyle/>
          <a:p>
            <a:pPr algn="r" marL="0" indent="0" lvl="0">
              <a:lnSpc>
                <a:spcPts val="2748"/>
              </a:lnSpc>
              <a:spcBef>
                <a:spcPct val="0"/>
              </a:spcBef>
            </a:pPr>
            <a:r>
              <a:rPr lang="en-US" sz="2748" spc="-217">
                <a:solidFill>
                  <a:srgbClr val="000000"/>
                </a:solidFill>
                <a:latin typeface="Archivo Black"/>
                <a:ea typeface="Archivo Black"/>
                <a:cs typeface="Archivo Black"/>
                <a:sym typeface="Archivo Black"/>
              </a:rPr>
              <a:t>How Winterfell was built end-to-end, and why taste matters more than ever</a:t>
            </a:r>
          </a:p>
        </p:txBody>
      </p:sp>
      <p:sp>
        <p:nvSpPr>
          <p:cNvPr name="TextBox 6" id="6"/>
          <p:cNvSpPr txBox="true"/>
          <p:nvPr/>
        </p:nvSpPr>
        <p:spPr>
          <a:xfrm rot="0">
            <a:off x="1028700" y="8732418"/>
            <a:ext cx="3366096" cy="236855"/>
          </a:xfrm>
          <a:prstGeom prst="rect">
            <a:avLst/>
          </a:prstGeom>
        </p:spPr>
        <p:txBody>
          <a:bodyPr anchor="t" rtlCol="false" tIns="0" lIns="0" bIns="0" rIns="0">
            <a:spAutoFit/>
          </a:bodyPr>
          <a:lstStyle/>
          <a:p>
            <a:pPr algn="l" marL="0" indent="0" lvl="0">
              <a:lnSpc>
                <a:spcPts val="2079"/>
              </a:lnSpc>
              <a:spcBef>
                <a:spcPct val="0"/>
              </a:spcBef>
            </a:pPr>
            <a:r>
              <a:rPr lang="en-US" b="true" sz="1599">
                <a:solidFill>
                  <a:srgbClr val="2B2B2B"/>
                </a:solidFill>
                <a:latin typeface="Garet Bold"/>
                <a:ea typeface="Garet Bold"/>
                <a:cs typeface="Garet Bold"/>
                <a:sym typeface="Garet Bold"/>
              </a:rPr>
              <a:t>PRESENTED BY:</a:t>
            </a:r>
          </a:p>
        </p:txBody>
      </p:sp>
      <p:sp>
        <p:nvSpPr>
          <p:cNvPr name="TextBox 7" id="7"/>
          <p:cNvSpPr txBox="true"/>
          <p:nvPr/>
        </p:nvSpPr>
        <p:spPr>
          <a:xfrm rot="0">
            <a:off x="1028700" y="9021445"/>
            <a:ext cx="3366096" cy="236855"/>
          </a:xfrm>
          <a:prstGeom prst="rect">
            <a:avLst/>
          </a:prstGeom>
        </p:spPr>
        <p:txBody>
          <a:bodyPr anchor="t" rtlCol="false" tIns="0" lIns="0" bIns="0" rIns="0">
            <a:spAutoFit/>
          </a:bodyPr>
          <a:lstStyle/>
          <a:p>
            <a:pPr algn="l" marL="0" indent="0" lvl="0">
              <a:lnSpc>
                <a:spcPts val="2079"/>
              </a:lnSpc>
              <a:spcBef>
                <a:spcPct val="0"/>
              </a:spcBef>
            </a:pPr>
            <a:r>
              <a:rPr lang="en-US" sz="1599">
                <a:solidFill>
                  <a:srgbClr val="2B2B2B"/>
                </a:solidFill>
                <a:latin typeface="Garet"/>
                <a:ea typeface="Garet"/>
                <a:cs typeface="Garet"/>
                <a:sym typeface="Garet"/>
              </a:rPr>
              <a:t>Rishi Kant</a:t>
            </a:r>
          </a:p>
        </p:txBody>
      </p:sp>
      <p:sp>
        <p:nvSpPr>
          <p:cNvPr name="TextBox 8" id="8"/>
          <p:cNvSpPr txBox="true"/>
          <p:nvPr/>
        </p:nvSpPr>
        <p:spPr>
          <a:xfrm rot="0">
            <a:off x="4394796" y="8732418"/>
            <a:ext cx="3366096" cy="236855"/>
          </a:xfrm>
          <a:prstGeom prst="rect">
            <a:avLst/>
          </a:prstGeom>
        </p:spPr>
        <p:txBody>
          <a:bodyPr anchor="t" rtlCol="false" tIns="0" lIns="0" bIns="0" rIns="0">
            <a:spAutoFit/>
          </a:bodyPr>
          <a:lstStyle/>
          <a:p>
            <a:pPr algn="l" marL="0" indent="0" lvl="0">
              <a:lnSpc>
                <a:spcPts val="2079"/>
              </a:lnSpc>
              <a:spcBef>
                <a:spcPct val="0"/>
              </a:spcBef>
            </a:pPr>
            <a:r>
              <a:rPr lang="en-US" b="true" sz="1599">
                <a:solidFill>
                  <a:srgbClr val="2B2B2B"/>
                </a:solidFill>
                <a:latin typeface="Garet Bold"/>
                <a:ea typeface="Garet Bold"/>
                <a:cs typeface="Garet Bold"/>
                <a:sym typeface="Garet Bold"/>
              </a:rPr>
              <a:t>PRESENTED TO:</a:t>
            </a:r>
          </a:p>
        </p:txBody>
      </p:sp>
      <p:sp>
        <p:nvSpPr>
          <p:cNvPr name="TextBox 9" id="9"/>
          <p:cNvSpPr txBox="true"/>
          <p:nvPr/>
        </p:nvSpPr>
        <p:spPr>
          <a:xfrm rot="0">
            <a:off x="4394796" y="9021445"/>
            <a:ext cx="3366096" cy="236855"/>
          </a:xfrm>
          <a:prstGeom prst="rect">
            <a:avLst/>
          </a:prstGeom>
        </p:spPr>
        <p:txBody>
          <a:bodyPr anchor="t" rtlCol="false" tIns="0" lIns="0" bIns="0" rIns="0">
            <a:spAutoFit/>
          </a:bodyPr>
          <a:lstStyle/>
          <a:p>
            <a:pPr algn="l" marL="0" indent="0" lvl="0">
              <a:lnSpc>
                <a:spcPts val="2079"/>
              </a:lnSpc>
              <a:spcBef>
                <a:spcPct val="0"/>
              </a:spcBef>
            </a:pPr>
            <a:r>
              <a:rPr lang="en-US" sz="1599">
                <a:solidFill>
                  <a:srgbClr val="2B2B2B"/>
                </a:solidFill>
                <a:latin typeface="Garet"/>
                <a:ea typeface="Garet"/>
                <a:cs typeface="Garet"/>
                <a:sym typeface="Garet"/>
              </a:rPr>
              <a:t>Bootcamp 1.0</a:t>
            </a:r>
          </a:p>
        </p:txBody>
      </p:sp>
      <p:sp>
        <p:nvSpPr>
          <p:cNvPr name="TextBox 10" id="10"/>
          <p:cNvSpPr txBox="true"/>
          <p:nvPr/>
        </p:nvSpPr>
        <p:spPr>
          <a:xfrm rot="0">
            <a:off x="1857289" y="1073467"/>
            <a:ext cx="3128788" cy="396240"/>
          </a:xfrm>
          <a:prstGeom prst="rect">
            <a:avLst/>
          </a:prstGeom>
        </p:spPr>
        <p:txBody>
          <a:bodyPr anchor="t" rtlCol="false" tIns="0" lIns="0" bIns="0" rIns="0">
            <a:spAutoFit/>
          </a:bodyPr>
          <a:lstStyle/>
          <a:p>
            <a:pPr algn="l">
              <a:lnSpc>
                <a:spcPts val="3359"/>
              </a:lnSpc>
            </a:pPr>
            <a:r>
              <a:rPr lang="en-US" b="true" sz="2399">
                <a:solidFill>
                  <a:srgbClr val="000000"/>
                </a:solidFill>
                <a:latin typeface="Garet Bold"/>
                <a:ea typeface="Garet Bold"/>
                <a:cs typeface="Garet Bold"/>
                <a:sym typeface="Garet Bold"/>
              </a:rPr>
              <a:t>WINTERFELL.DEV</a:t>
            </a:r>
          </a:p>
        </p:txBody>
      </p:sp>
      <p:sp>
        <p:nvSpPr>
          <p:cNvPr name="TextBox 11" id="11"/>
          <p:cNvSpPr txBox="true"/>
          <p:nvPr/>
        </p:nvSpPr>
        <p:spPr>
          <a:xfrm rot="0">
            <a:off x="1028700" y="2771396"/>
            <a:ext cx="16418333" cy="2143484"/>
          </a:xfrm>
          <a:prstGeom prst="rect">
            <a:avLst/>
          </a:prstGeom>
        </p:spPr>
        <p:txBody>
          <a:bodyPr anchor="t" rtlCol="false" tIns="0" lIns="0" bIns="0" rIns="0">
            <a:spAutoFit/>
          </a:bodyPr>
          <a:lstStyle/>
          <a:p>
            <a:pPr algn="r">
              <a:lnSpc>
                <a:spcPts val="7944"/>
              </a:lnSpc>
            </a:pPr>
            <a:r>
              <a:rPr lang="en-US" sz="10185" spc="-804">
                <a:solidFill>
                  <a:srgbClr val="000000"/>
                </a:solidFill>
                <a:latin typeface="Archivo Black"/>
                <a:ea typeface="Archivo Black"/>
                <a:cs typeface="Archivo Black"/>
                <a:sym typeface="Archivo Black"/>
              </a:rPr>
              <a:t>TASTE IS THE </a:t>
            </a:r>
          </a:p>
          <a:p>
            <a:pPr algn="r" marL="0" indent="0" lvl="0">
              <a:lnSpc>
                <a:spcPts val="7944"/>
              </a:lnSpc>
              <a:spcBef>
                <a:spcPct val="0"/>
              </a:spcBef>
            </a:pPr>
            <a:r>
              <a:rPr lang="en-US" sz="10185" spc="-804">
                <a:solidFill>
                  <a:srgbClr val="000000"/>
                </a:solidFill>
                <a:latin typeface="Archivo Black"/>
                <a:ea typeface="Archivo Black"/>
                <a:cs typeface="Archivo Black"/>
                <a:sym typeface="Archivo Black"/>
              </a:rPr>
              <a:t>N</a:t>
            </a:r>
            <a:r>
              <a:rPr lang="en-US" sz="10185" spc="-804" u="none">
                <a:solidFill>
                  <a:srgbClr val="000000"/>
                </a:solidFill>
                <a:latin typeface="Archivo Black"/>
                <a:ea typeface="Archivo Black"/>
                <a:cs typeface="Archivo Black"/>
                <a:sym typeface="Archivo Black"/>
              </a:rPr>
              <a:t>EW MOAT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1173836" y="2767886"/>
            <a:ext cx="15940327" cy="7212998"/>
          </a:xfrm>
          <a:custGeom>
            <a:avLst/>
            <a:gdLst/>
            <a:ahLst/>
            <a:cxnLst/>
            <a:rect r="r" b="b" t="t" l="l"/>
            <a:pathLst>
              <a:path h="7212998" w="15940327">
                <a:moveTo>
                  <a:pt x="0" y="0"/>
                </a:moveTo>
                <a:lnTo>
                  <a:pt x="15940328" y="0"/>
                </a:lnTo>
                <a:lnTo>
                  <a:pt x="15940328" y="7212998"/>
                </a:lnTo>
                <a:lnTo>
                  <a:pt x="0" y="7212998"/>
                </a:lnTo>
                <a:lnTo>
                  <a:pt x="0" y="0"/>
                </a:lnTo>
                <a:close/>
              </a:path>
            </a:pathLst>
          </a:custGeom>
          <a:blipFill>
            <a:blip r:embed="rId3"/>
            <a:stretch>
              <a:fillRect l="0" t="0" r="0" b="0"/>
            </a:stretch>
          </a:blipFill>
        </p:spPr>
      </p:sp>
      <p:sp>
        <p:nvSpPr>
          <p:cNvPr name="TextBox 4" id="4"/>
          <p:cNvSpPr txBox="true"/>
          <p:nvPr/>
        </p:nvSpPr>
        <p:spPr>
          <a:xfrm rot="0">
            <a:off x="13547818" y="981075"/>
            <a:ext cx="3711482" cy="365760"/>
          </a:xfrm>
          <a:prstGeom prst="rect">
            <a:avLst/>
          </a:prstGeom>
        </p:spPr>
        <p:txBody>
          <a:bodyPr anchor="t" rtlCol="false" tIns="0" lIns="0" bIns="0" rIns="0">
            <a:spAutoFit/>
          </a:bodyPr>
          <a:lstStyle/>
          <a:p>
            <a:pPr algn="r">
              <a:lnSpc>
                <a:spcPts val="2939"/>
              </a:lnSpc>
            </a:pPr>
            <a:r>
              <a:rPr lang="en-US" b="true" sz="2099">
                <a:solidFill>
                  <a:srgbClr val="000000"/>
                </a:solidFill>
                <a:latin typeface="Garet Bold"/>
                <a:ea typeface="Garet Bold"/>
                <a:cs typeface="Garet Bold"/>
                <a:sym typeface="Garet Bold"/>
              </a:rPr>
              <a:t>10/15</a:t>
            </a:r>
          </a:p>
        </p:txBody>
      </p:sp>
      <p:sp>
        <p:nvSpPr>
          <p:cNvPr name="TextBox 5" id="5"/>
          <p:cNvSpPr txBox="true"/>
          <p:nvPr/>
        </p:nvSpPr>
        <p:spPr>
          <a:xfrm rot="0">
            <a:off x="1028700" y="1186665"/>
            <a:ext cx="14668775" cy="1362146"/>
          </a:xfrm>
          <a:prstGeom prst="rect">
            <a:avLst/>
          </a:prstGeom>
        </p:spPr>
        <p:txBody>
          <a:bodyPr anchor="t" rtlCol="false" tIns="0" lIns="0" bIns="0" rIns="0">
            <a:spAutoFit/>
          </a:bodyPr>
          <a:lstStyle/>
          <a:p>
            <a:pPr algn="l" marL="0" indent="0" lvl="0">
              <a:lnSpc>
                <a:spcPts val="5169"/>
              </a:lnSpc>
            </a:pPr>
            <a:r>
              <a:rPr lang="en-US" sz="5808" spc="-377">
                <a:solidFill>
                  <a:srgbClr val="000000"/>
                </a:solidFill>
                <a:latin typeface="Archivo Black"/>
                <a:ea typeface="Archivo Black"/>
                <a:cs typeface="Archivo Black"/>
                <a:sym typeface="Archivo Black"/>
              </a:rPr>
              <a:t>If a user has to think too much, the design has failed.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1256126" y="3814714"/>
            <a:ext cx="15719622" cy="1638300"/>
          </a:xfrm>
          <a:prstGeom prst="rect">
            <a:avLst/>
          </a:prstGeom>
        </p:spPr>
        <p:txBody>
          <a:bodyPr anchor="t" rtlCol="false" tIns="0" lIns="0" bIns="0" rIns="0">
            <a:spAutoFit/>
          </a:bodyPr>
          <a:lstStyle/>
          <a:p>
            <a:pPr algn="ctr">
              <a:lnSpc>
                <a:spcPts val="8152"/>
              </a:lnSpc>
            </a:pPr>
            <a:r>
              <a:rPr lang="en-US" sz="6794">
                <a:solidFill>
                  <a:srgbClr val="000000"/>
                </a:solidFill>
                <a:latin typeface="Archivo Black"/>
                <a:ea typeface="Archivo Black"/>
                <a:cs typeface="Archivo Black"/>
                <a:sym typeface="Archivo Black"/>
              </a:rPr>
              <a:t>Is Taste a personel preference</a:t>
            </a:r>
          </a:p>
          <a:p>
            <a:pPr algn="ctr">
              <a:lnSpc>
                <a:spcPts val="4783"/>
              </a:lnSpc>
            </a:pPr>
          </a:p>
        </p:txBody>
      </p:sp>
      <p:sp>
        <p:nvSpPr>
          <p:cNvPr name="TextBox 4" id="4"/>
          <p:cNvSpPr txBox="true"/>
          <p:nvPr/>
        </p:nvSpPr>
        <p:spPr>
          <a:xfrm rot="0">
            <a:off x="13547818" y="981075"/>
            <a:ext cx="3711482" cy="365760"/>
          </a:xfrm>
          <a:prstGeom prst="rect">
            <a:avLst/>
          </a:prstGeom>
        </p:spPr>
        <p:txBody>
          <a:bodyPr anchor="t" rtlCol="false" tIns="0" lIns="0" bIns="0" rIns="0">
            <a:spAutoFit/>
          </a:bodyPr>
          <a:lstStyle/>
          <a:p>
            <a:pPr algn="r">
              <a:lnSpc>
                <a:spcPts val="2939"/>
              </a:lnSpc>
            </a:pPr>
            <a:r>
              <a:rPr lang="en-US" b="true" sz="2099">
                <a:solidFill>
                  <a:srgbClr val="000000"/>
                </a:solidFill>
                <a:latin typeface="Garet Bold"/>
                <a:ea typeface="Garet Bold"/>
                <a:cs typeface="Garet Bold"/>
                <a:sym typeface="Garet Bold"/>
              </a:rPr>
              <a:t>11/15</a:t>
            </a:r>
          </a:p>
        </p:txBody>
      </p:sp>
      <p:sp>
        <p:nvSpPr>
          <p:cNvPr name="TextBox 5" id="5"/>
          <p:cNvSpPr txBox="true"/>
          <p:nvPr/>
        </p:nvSpPr>
        <p:spPr>
          <a:xfrm rot="0">
            <a:off x="4708016" y="4961842"/>
            <a:ext cx="8233395"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a:ea typeface="Canva Sans"/>
                <a:cs typeface="Canva Sans"/>
                <a:sym typeface="Canva Sans"/>
              </a:rPr>
              <a:t>What do you guys think ??</a:t>
            </a:r>
          </a:p>
        </p:txBody>
      </p:sp>
      <p:sp>
        <p:nvSpPr>
          <p:cNvPr name="Freeform 6" id="6"/>
          <p:cNvSpPr/>
          <p:nvPr/>
        </p:nvSpPr>
        <p:spPr>
          <a:xfrm flipH="false" flipV="false" rot="0">
            <a:off x="0" y="0"/>
            <a:ext cx="3493612" cy="3493612"/>
          </a:xfrm>
          <a:custGeom>
            <a:avLst/>
            <a:gdLst/>
            <a:ahLst/>
            <a:cxnLst/>
            <a:rect r="r" b="b" t="t" l="l"/>
            <a:pathLst>
              <a:path h="3493612" w="3493612">
                <a:moveTo>
                  <a:pt x="0" y="0"/>
                </a:moveTo>
                <a:lnTo>
                  <a:pt x="3493612" y="0"/>
                </a:lnTo>
                <a:lnTo>
                  <a:pt x="3493612" y="3493612"/>
                </a:lnTo>
                <a:lnTo>
                  <a:pt x="0" y="34936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794082" y="7793082"/>
            <a:ext cx="2493918" cy="2493918"/>
          </a:xfrm>
          <a:custGeom>
            <a:avLst/>
            <a:gdLst/>
            <a:ahLst/>
            <a:cxnLst/>
            <a:rect r="r" b="b" t="t" l="l"/>
            <a:pathLst>
              <a:path h="2493918" w="2493918">
                <a:moveTo>
                  <a:pt x="0" y="0"/>
                </a:moveTo>
                <a:lnTo>
                  <a:pt x="2493918" y="0"/>
                </a:lnTo>
                <a:lnTo>
                  <a:pt x="2493918" y="2493918"/>
                </a:lnTo>
                <a:lnTo>
                  <a:pt x="0" y="24939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10073338" y="3451961"/>
            <a:ext cx="6505533" cy="4334312"/>
          </a:xfrm>
          <a:custGeom>
            <a:avLst/>
            <a:gdLst/>
            <a:ahLst/>
            <a:cxnLst/>
            <a:rect r="r" b="b" t="t" l="l"/>
            <a:pathLst>
              <a:path h="4334312" w="6505533">
                <a:moveTo>
                  <a:pt x="0" y="0"/>
                </a:moveTo>
                <a:lnTo>
                  <a:pt x="6505533" y="0"/>
                </a:lnTo>
                <a:lnTo>
                  <a:pt x="6505533" y="4334312"/>
                </a:lnTo>
                <a:lnTo>
                  <a:pt x="0" y="4334312"/>
                </a:lnTo>
                <a:lnTo>
                  <a:pt x="0" y="0"/>
                </a:lnTo>
                <a:close/>
              </a:path>
            </a:pathLst>
          </a:custGeom>
          <a:blipFill>
            <a:blip r:embed="rId3"/>
            <a:stretch>
              <a:fillRect l="0" t="0" r="0" b="0"/>
            </a:stretch>
          </a:blipFill>
        </p:spPr>
      </p:sp>
      <p:sp>
        <p:nvSpPr>
          <p:cNvPr name="TextBox 4" id="4"/>
          <p:cNvSpPr txBox="true"/>
          <p:nvPr/>
        </p:nvSpPr>
        <p:spPr>
          <a:xfrm rot="0">
            <a:off x="12938218" y="981075"/>
            <a:ext cx="4321082" cy="365760"/>
          </a:xfrm>
          <a:prstGeom prst="rect">
            <a:avLst/>
          </a:prstGeom>
        </p:spPr>
        <p:txBody>
          <a:bodyPr anchor="t" rtlCol="false" tIns="0" lIns="0" bIns="0" rIns="0">
            <a:spAutoFit/>
          </a:bodyPr>
          <a:lstStyle/>
          <a:p>
            <a:pPr algn="r">
              <a:lnSpc>
                <a:spcPts val="2939"/>
              </a:lnSpc>
            </a:pPr>
            <a:r>
              <a:rPr lang="en-US" b="true" sz="2099">
                <a:solidFill>
                  <a:srgbClr val="000000"/>
                </a:solidFill>
                <a:latin typeface="Garet Bold"/>
                <a:ea typeface="Garet Bold"/>
                <a:cs typeface="Garet Bold"/>
                <a:sym typeface="Garet Bold"/>
              </a:rPr>
              <a:t>12/15</a:t>
            </a:r>
          </a:p>
        </p:txBody>
      </p:sp>
      <p:sp>
        <p:nvSpPr>
          <p:cNvPr name="TextBox 5" id="5"/>
          <p:cNvSpPr txBox="true"/>
          <p:nvPr/>
        </p:nvSpPr>
        <p:spPr>
          <a:xfrm rot="0">
            <a:off x="574602" y="3970539"/>
            <a:ext cx="7530388" cy="815340"/>
          </a:xfrm>
          <a:prstGeom prst="rect">
            <a:avLst/>
          </a:prstGeom>
        </p:spPr>
        <p:txBody>
          <a:bodyPr anchor="t" rtlCol="false" tIns="0" lIns="0" bIns="0" rIns="0">
            <a:spAutoFit/>
          </a:bodyPr>
          <a:lstStyle/>
          <a:p>
            <a:pPr algn="l">
              <a:lnSpc>
                <a:spcPts val="3359"/>
              </a:lnSpc>
            </a:pPr>
            <a:r>
              <a:rPr lang="en-US" sz="2399" b="true">
                <a:solidFill>
                  <a:srgbClr val="000000"/>
                </a:solidFill>
                <a:latin typeface="Garet Bold"/>
                <a:ea typeface="Garet Bold"/>
                <a:cs typeface="Garet Bold"/>
                <a:sym typeface="Garet Bold"/>
              </a:rPr>
              <a:t>If taste</a:t>
            </a:r>
            <a:r>
              <a:rPr lang="en-US" sz="2399" b="true">
                <a:solidFill>
                  <a:srgbClr val="000000"/>
                </a:solidFill>
                <a:latin typeface="Garet Bold"/>
                <a:ea typeface="Garet Bold"/>
                <a:cs typeface="Garet Bold"/>
                <a:sym typeface="Garet Bold"/>
              </a:rPr>
              <a:t> IS JUST PERSONAL PREFERENCE,</a:t>
            </a:r>
          </a:p>
          <a:p>
            <a:pPr algn="l">
              <a:lnSpc>
                <a:spcPts val="3359"/>
              </a:lnSpc>
              <a:spcBef>
                <a:spcPct val="0"/>
              </a:spcBef>
            </a:pPr>
            <a:r>
              <a:rPr lang="en-US" b="true" sz="2399">
                <a:solidFill>
                  <a:srgbClr val="000000"/>
                </a:solidFill>
                <a:latin typeface="Garet Bold"/>
                <a:ea typeface="Garet Bold"/>
                <a:cs typeface="Garet Bold"/>
                <a:sym typeface="Garet Bold"/>
              </a:rPr>
              <a:t>THEN EVERYONE’S TASTE IS ALREADY PERFECT.</a:t>
            </a:r>
          </a:p>
        </p:txBody>
      </p:sp>
      <p:sp>
        <p:nvSpPr>
          <p:cNvPr name="TextBox 6" id="6"/>
          <p:cNvSpPr txBox="true"/>
          <p:nvPr/>
        </p:nvSpPr>
        <p:spPr>
          <a:xfrm rot="0">
            <a:off x="574602" y="1352550"/>
            <a:ext cx="14524157" cy="1805179"/>
          </a:xfrm>
          <a:prstGeom prst="rect">
            <a:avLst/>
          </a:prstGeom>
        </p:spPr>
        <p:txBody>
          <a:bodyPr anchor="t" rtlCol="false" tIns="0" lIns="0" bIns="0" rIns="0">
            <a:spAutoFit/>
          </a:bodyPr>
          <a:lstStyle/>
          <a:p>
            <a:pPr algn="l" marL="0" indent="0" lvl="0">
              <a:lnSpc>
                <a:spcPts val="6618"/>
              </a:lnSpc>
              <a:spcBef>
                <a:spcPct val="0"/>
              </a:spcBef>
            </a:pPr>
            <a:r>
              <a:rPr lang="en-US" sz="8485" spc="-670">
                <a:solidFill>
                  <a:srgbClr val="000000"/>
                </a:solidFill>
                <a:latin typeface="Archivo Black"/>
                <a:ea typeface="Archivo Black"/>
                <a:cs typeface="Archivo Black"/>
                <a:sym typeface="Archivo Black"/>
              </a:rPr>
              <a:t>TASTE IS NOT PERSONAL PREFERENCE</a:t>
            </a:r>
          </a:p>
        </p:txBody>
      </p:sp>
      <p:sp>
        <p:nvSpPr>
          <p:cNvPr name="TextBox 7" id="7"/>
          <p:cNvSpPr txBox="true"/>
          <p:nvPr/>
        </p:nvSpPr>
        <p:spPr>
          <a:xfrm rot="0">
            <a:off x="574602" y="5561967"/>
            <a:ext cx="4291459" cy="464818"/>
          </a:xfrm>
          <a:prstGeom prst="rect">
            <a:avLst/>
          </a:prstGeom>
        </p:spPr>
        <p:txBody>
          <a:bodyPr anchor="t" rtlCol="false" tIns="0" lIns="0" bIns="0" rIns="0">
            <a:spAutoFit/>
          </a:bodyPr>
          <a:lstStyle/>
          <a:p>
            <a:pPr algn="ctr">
              <a:lnSpc>
                <a:spcPts val="3780"/>
              </a:lnSpc>
            </a:pPr>
            <a:r>
              <a:rPr lang="en-US" b="true" sz="2700">
                <a:solidFill>
                  <a:srgbClr val="000000"/>
                </a:solidFill>
                <a:latin typeface="Canva Sans Bold"/>
                <a:ea typeface="Canva Sans Bold"/>
                <a:cs typeface="Canva Sans Bold"/>
                <a:sym typeface="Canva Sans Bold"/>
              </a:rPr>
              <a:t>So how do we develop it ?</a:t>
            </a:r>
          </a:p>
        </p:txBody>
      </p:sp>
      <p:sp>
        <p:nvSpPr>
          <p:cNvPr name="TextBox 8" id="8"/>
          <p:cNvSpPr txBox="true"/>
          <p:nvPr/>
        </p:nvSpPr>
        <p:spPr>
          <a:xfrm rot="0">
            <a:off x="574602" y="6179818"/>
            <a:ext cx="7461200" cy="2223135"/>
          </a:xfrm>
          <a:prstGeom prst="rect">
            <a:avLst/>
          </a:prstGeom>
        </p:spPr>
        <p:txBody>
          <a:bodyPr anchor="t" rtlCol="false" tIns="0" lIns="0" bIns="0" rIns="0">
            <a:spAutoFit/>
          </a:bodyPr>
          <a:lstStyle/>
          <a:p>
            <a:pPr algn="l">
              <a:lnSpc>
                <a:spcPts val="2939"/>
              </a:lnSpc>
              <a:spcBef>
                <a:spcPct val="0"/>
              </a:spcBef>
            </a:pPr>
            <a:r>
              <a:rPr lang="en-US" sz="2099">
                <a:solidFill>
                  <a:srgbClr val="000000"/>
                </a:solidFill>
                <a:latin typeface="Garet"/>
                <a:ea typeface="Garet"/>
                <a:cs typeface="Garet"/>
                <a:sym typeface="Garet"/>
              </a:rPr>
              <a:t>A good habit to keep with yourself is</a:t>
            </a:r>
          </a:p>
          <a:p>
            <a:pPr algn="l">
              <a:lnSpc>
                <a:spcPts val="2939"/>
              </a:lnSpc>
              <a:spcBef>
                <a:spcPct val="0"/>
              </a:spcBef>
            </a:pPr>
            <a:r>
              <a:rPr lang="en-US" sz="2099">
                <a:solidFill>
                  <a:srgbClr val="000000"/>
                </a:solidFill>
                <a:latin typeface="Garet"/>
                <a:ea typeface="Garet"/>
                <a:cs typeface="Garet"/>
                <a:sym typeface="Garet"/>
              </a:rPr>
              <a:t>From now,</a:t>
            </a:r>
          </a:p>
          <a:p>
            <a:pPr algn="l">
              <a:lnSpc>
                <a:spcPts val="2939"/>
              </a:lnSpc>
              <a:spcBef>
                <a:spcPct val="0"/>
              </a:spcBef>
            </a:pPr>
            <a:r>
              <a:rPr lang="en-US" sz="2099">
                <a:solidFill>
                  <a:srgbClr val="000000"/>
                </a:solidFill>
                <a:latin typeface="Garet"/>
                <a:ea typeface="Garet"/>
                <a:cs typeface="Garet"/>
                <a:sym typeface="Garet"/>
              </a:rPr>
              <a:t>Explore websites not from a user eye only,</a:t>
            </a:r>
          </a:p>
          <a:p>
            <a:pPr algn="l">
              <a:lnSpc>
                <a:spcPts val="2939"/>
              </a:lnSpc>
              <a:spcBef>
                <a:spcPct val="0"/>
              </a:spcBef>
            </a:pPr>
            <a:r>
              <a:rPr lang="en-US" sz="2099">
                <a:solidFill>
                  <a:srgbClr val="000000"/>
                </a:solidFill>
                <a:latin typeface="Garet"/>
                <a:ea typeface="Garet"/>
                <a:cs typeface="Garet"/>
                <a:sym typeface="Garet"/>
              </a:rPr>
              <a:t>but from a developer eye, that hey I like this </a:t>
            </a:r>
          </a:p>
          <a:p>
            <a:pPr algn="l">
              <a:lnSpc>
                <a:spcPts val="2939"/>
              </a:lnSpc>
              <a:spcBef>
                <a:spcPct val="0"/>
              </a:spcBef>
            </a:pPr>
            <a:r>
              <a:rPr lang="en-US" sz="2099">
                <a:solidFill>
                  <a:srgbClr val="000000"/>
                </a:solidFill>
                <a:latin typeface="Garet"/>
                <a:ea typeface="Garet"/>
                <a:cs typeface="Garet"/>
                <a:sym typeface="Garet"/>
              </a:rPr>
              <a:t>design, seems interesting, will add it in my next project</a:t>
            </a:r>
          </a:p>
          <a:p>
            <a:pPr algn="l">
              <a:lnSpc>
                <a:spcPts val="2939"/>
              </a:lnSpc>
              <a:spcBef>
                <a:spcPct val="0"/>
              </a:spcBef>
            </a:pPr>
          </a:p>
        </p:txBody>
      </p:sp>
      <p:sp>
        <p:nvSpPr>
          <p:cNvPr name="TextBox 9" id="9"/>
          <p:cNvSpPr txBox="true"/>
          <p:nvPr/>
        </p:nvSpPr>
        <p:spPr>
          <a:xfrm rot="0">
            <a:off x="574602" y="8298179"/>
            <a:ext cx="9906595" cy="815339"/>
          </a:xfrm>
          <a:prstGeom prst="rect">
            <a:avLst/>
          </a:prstGeom>
        </p:spPr>
        <p:txBody>
          <a:bodyPr anchor="t" rtlCol="false" tIns="0" lIns="0" bIns="0" rIns="0">
            <a:spAutoFit/>
          </a:bodyPr>
          <a:lstStyle/>
          <a:p>
            <a:pPr algn="l">
              <a:lnSpc>
                <a:spcPts val="3360"/>
              </a:lnSpc>
            </a:pPr>
            <a:r>
              <a:rPr lang="en-US" sz="2400" b="true">
                <a:solidFill>
                  <a:srgbClr val="000000"/>
                </a:solidFill>
                <a:latin typeface="Canva Sans Bold"/>
                <a:ea typeface="Canva Sans Bold"/>
                <a:cs typeface="Canva Sans Bold"/>
                <a:sym typeface="Canva Sans Bold"/>
              </a:rPr>
              <a:t>Basically you can train yourself with the intent, it can’t be imposed</a:t>
            </a:r>
          </a:p>
          <a:p>
            <a:pPr algn="l">
              <a:lnSpc>
                <a:spcPts val="3360"/>
              </a:lnSpc>
            </a:pPr>
            <a:r>
              <a:rPr lang="en-US" sz="2400" b="true">
                <a:solidFill>
                  <a:srgbClr val="000000"/>
                </a:solidFill>
                <a:latin typeface="Canva Sans Bold"/>
                <a:ea typeface="Canva Sans Bold"/>
                <a:cs typeface="Canva Sans Bold"/>
                <a:sym typeface="Canva Sans Bold"/>
              </a:rPr>
              <a:t>or downloaded</a:t>
            </a:r>
          </a:p>
        </p:txBody>
      </p:sp>
      <p:sp>
        <p:nvSpPr>
          <p:cNvPr name="TextBox 10" id="10"/>
          <p:cNvSpPr txBox="true"/>
          <p:nvPr/>
        </p:nvSpPr>
        <p:spPr>
          <a:xfrm rot="0">
            <a:off x="574602" y="4787266"/>
            <a:ext cx="5271344" cy="422909"/>
          </a:xfrm>
          <a:prstGeom prst="rect">
            <a:avLst/>
          </a:prstGeom>
        </p:spPr>
        <p:txBody>
          <a:bodyPr anchor="t" rtlCol="false" tIns="0" lIns="0" bIns="0" rIns="0">
            <a:spAutoFit/>
          </a:bodyPr>
          <a:lstStyle/>
          <a:p>
            <a:pPr algn="l">
              <a:lnSpc>
                <a:spcPts val="2940"/>
              </a:lnSpc>
            </a:pPr>
            <a:r>
              <a:rPr lang="en-US" sz="2100">
                <a:solidFill>
                  <a:srgbClr val="000000"/>
                </a:solidFill>
                <a:latin typeface="Agrandir"/>
                <a:ea typeface="Agrandir"/>
                <a:cs typeface="Agrandir"/>
                <a:sym typeface="Agrandir"/>
              </a:rPr>
              <a:t>- paul graham (co-founder yc)</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AutoShape 3" id="3"/>
          <p:cNvSpPr/>
          <p:nvPr/>
        </p:nvSpPr>
        <p:spPr>
          <a:xfrm rot="0">
            <a:off x="-585133" y="8805859"/>
            <a:ext cx="18873133" cy="0"/>
          </a:xfrm>
          <a:prstGeom prst="line">
            <a:avLst/>
          </a:prstGeom>
          <a:ln cap="rnd" w="9525">
            <a:solidFill>
              <a:srgbClr val="000000"/>
            </a:solidFill>
            <a:prstDash val="solid"/>
            <a:headEnd type="none" len="sm" w="sm"/>
            <a:tailEnd type="none" len="sm" w="sm"/>
          </a:ln>
        </p:spPr>
      </p:sp>
      <p:sp>
        <p:nvSpPr>
          <p:cNvPr name="AutoShape 4" id="4"/>
          <p:cNvSpPr/>
          <p:nvPr/>
        </p:nvSpPr>
        <p:spPr>
          <a:xfrm rot="0">
            <a:off x="-585133" y="9334500"/>
            <a:ext cx="18873133" cy="0"/>
          </a:xfrm>
          <a:prstGeom prst="line">
            <a:avLst/>
          </a:prstGeom>
          <a:ln cap="rnd" w="9525">
            <a:solidFill>
              <a:srgbClr val="000000"/>
            </a:solidFill>
            <a:prstDash val="solid"/>
            <a:headEnd type="none" len="sm" w="sm"/>
            <a:tailEnd type="none" len="sm" w="sm"/>
          </a:ln>
        </p:spPr>
      </p:sp>
      <p:sp>
        <p:nvSpPr>
          <p:cNvPr name="AutoShape 5" id="5"/>
          <p:cNvSpPr/>
          <p:nvPr/>
        </p:nvSpPr>
        <p:spPr>
          <a:xfrm>
            <a:off x="1028700" y="3689828"/>
            <a:ext cx="13838306" cy="0"/>
          </a:xfrm>
          <a:prstGeom prst="line">
            <a:avLst/>
          </a:prstGeom>
          <a:ln cap="rnd" w="19050">
            <a:solidFill>
              <a:srgbClr val="000000"/>
            </a:solidFill>
            <a:prstDash val="solid"/>
            <a:headEnd type="none" len="sm" w="sm"/>
            <a:tailEnd type="none" len="sm" w="sm"/>
          </a:ln>
        </p:spPr>
      </p:sp>
      <p:sp>
        <p:nvSpPr>
          <p:cNvPr name="Freeform 6" id="6"/>
          <p:cNvSpPr/>
          <p:nvPr/>
        </p:nvSpPr>
        <p:spPr>
          <a:xfrm flipH="false" flipV="false" rot="5400000">
            <a:off x="15074698" y="2491706"/>
            <a:ext cx="1629446" cy="2396244"/>
          </a:xfrm>
          <a:custGeom>
            <a:avLst/>
            <a:gdLst/>
            <a:ahLst/>
            <a:cxnLst/>
            <a:rect r="r" b="b" t="t" l="l"/>
            <a:pathLst>
              <a:path h="2396244" w="1629446">
                <a:moveTo>
                  <a:pt x="0" y="0"/>
                </a:moveTo>
                <a:lnTo>
                  <a:pt x="1629446" y="0"/>
                </a:lnTo>
                <a:lnTo>
                  <a:pt x="1629446" y="2396244"/>
                </a:lnTo>
                <a:lnTo>
                  <a:pt x="0" y="23962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1162887"/>
            <a:ext cx="9624884" cy="785704"/>
          </a:xfrm>
          <a:prstGeom prst="rect">
            <a:avLst/>
          </a:prstGeom>
        </p:spPr>
        <p:txBody>
          <a:bodyPr anchor="t" rtlCol="false" tIns="0" lIns="0" bIns="0" rIns="0">
            <a:spAutoFit/>
          </a:bodyPr>
          <a:lstStyle/>
          <a:p>
            <a:pPr algn="l" marL="0" indent="0" lvl="0">
              <a:lnSpc>
                <a:spcPts val="5808"/>
              </a:lnSpc>
              <a:spcBef>
                <a:spcPct val="0"/>
              </a:spcBef>
            </a:pPr>
            <a:r>
              <a:rPr lang="en-US" sz="5808" spc="-458">
                <a:solidFill>
                  <a:srgbClr val="000000"/>
                </a:solidFill>
                <a:latin typeface="Archivo Black"/>
                <a:ea typeface="Archivo Black"/>
                <a:cs typeface="Archivo Black"/>
                <a:sym typeface="Archivo Black"/>
              </a:rPr>
              <a:t>Taste is not just preference</a:t>
            </a:r>
          </a:p>
        </p:txBody>
      </p:sp>
      <p:sp>
        <p:nvSpPr>
          <p:cNvPr name="TextBox 8" id="8"/>
          <p:cNvSpPr txBox="true"/>
          <p:nvPr/>
        </p:nvSpPr>
        <p:spPr>
          <a:xfrm rot="0">
            <a:off x="12938218" y="981075"/>
            <a:ext cx="4321082" cy="365760"/>
          </a:xfrm>
          <a:prstGeom prst="rect">
            <a:avLst/>
          </a:prstGeom>
        </p:spPr>
        <p:txBody>
          <a:bodyPr anchor="t" rtlCol="false" tIns="0" lIns="0" bIns="0" rIns="0">
            <a:spAutoFit/>
          </a:bodyPr>
          <a:lstStyle/>
          <a:p>
            <a:pPr algn="r">
              <a:lnSpc>
                <a:spcPts val="2939"/>
              </a:lnSpc>
            </a:pPr>
            <a:r>
              <a:rPr lang="en-US" b="true" sz="2099">
                <a:solidFill>
                  <a:srgbClr val="000000"/>
                </a:solidFill>
                <a:latin typeface="Garet Bold"/>
                <a:ea typeface="Garet Bold"/>
                <a:cs typeface="Garet Bold"/>
                <a:sym typeface="Garet Bold"/>
              </a:rPr>
              <a:t>13/15</a:t>
            </a:r>
          </a:p>
        </p:txBody>
      </p:sp>
      <p:sp>
        <p:nvSpPr>
          <p:cNvPr name="TextBox 9" id="9"/>
          <p:cNvSpPr txBox="true"/>
          <p:nvPr/>
        </p:nvSpPr>
        <p:spPr>
          <a:xfrm rot="0">
            <a:off x="1028700" y="2127374"/>
            <a:ext cx="7499880" cy="339725"/>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000000"/>
                </a:solidFill>
                <a:latin typeface="Garet"/>
                <a:ea typeface="Garet"/>
                <a:cs typeface="Garet"/>
                <a:sym typeface="Garet"/>
              </a:rPr>
              <a:t>Designing is not a skill, it’s an art and thoughtful defaults</a:t>
            </a:r>
          </a:p>
        </p:txBody>
      </p:sp>
      <p:grpSp>
        <p:nvGrpSpPr>
          <p:cNvPr name="Group 10" id="10"/>
          <p:cNvGrpSpPr/>
          <p:nvPr/>
        </p:nvGrpSpPr>
        <p:grpSpPr>
          <a:xfrm rot="0">
            <a:off x="1067082" y="5038725"/>
            <a:ext cx="2277734" cy="1177392"/>
            <a:chOff x="0" y="0"/>
            <a:chExt cx="3036979" cy="1569856"/>
          </a:xfrm>
        </p:grpSpPr>
        <p:sp>
          <p:nvSpPr>
            <p:cNvPr name="TextBox 11" id="11"/>
            <p:cNvSpPr txBox="true"/>
            <p:nvPr/>
          </p:nvSpPr>
          <p:spPr>
            <a:xfrm rot="0">
              <a:off x="0" y="-28575"/>
              <a:ext cx="3036979" cy="532342"/>
            </a:xfrm>
            <a:prstGeom prst="rect">
              <a:avLst/>
            </a:prstGeom>
          </p:spPr>
          <p:txBody>
            <a:bodyPr anchor="t" rtlCol="false" tIns="0" lIns="0" bIns="0" rIns="0">
              <a:spAutoFit/>
            </a:bodyPr>
            <a:lstStyle/>
            <a:p>
              <a:pPr algn="l" marL="0" indent="0" lvl="0">
                <a:lnSpc>
                  <a:spcPts val="3249"/>
                </a:lnSpc>
                <a:spcBef>
                  <a:spcPct val="0"/>
                </a:spcBef>
              </a:pPr>
              <a:r>
                <a:rPr lang="en-US" b="true" sz="2499">
                  <a:solidFill>
                    <a:srgbClr val="000000"/>
                  </a:solidFill>
                  <a:latin typeface="Garet Bold"/>
                  <a:ea typeface="Garet Bold"/>
                  <a:cs typeface="Garet Bold"/>
                  <a:sym typeface="Garet Bold"/>
                </a:rPr>
                <a:t>Inspiration</a:t>
              </a:r>
            </a:p>
          </p:txBody>
        </p:sp>
        <p:sp>
          <p:nvSpPr>
            <p:cNvPr name="TextBox 12" id="12"/>
            <p:cNvSpPr txBox="true"/>
            <p:nvPr/>
          </p:nvSpPr>
          <p:spPr>
            <a:xfrm rot="0">
              <a:off x="0" y="622859"/>
              <a:ext cx="3036979" cy="946997"/>
            </a:xfrm>
            <a:prstGeom prst="rect">
              <a:avLst/>
            </a:prstGeom>
          </p:spPr>
          <p:txBody>
            <a:bodyPr anchor="t" rtlCol="false" tIns="0" lIns="0" bIns="0" rIns="0">
              <a:spAutoFit/>
            </a:bodyPr>
            <a:lstStyle/>
            <a:p>
              <a:pPr algn="l">
                <a:lnSpc>
                  <a:spcPts val="2859"/>
                </a:lnSpc>
              </a:pPr>
              <a:r>
                <a:rPr lang="en-US" sz="2199">
                  <a:solidFill>
                    <a:srgbClr val="000000"/>
                  </a:solidFill>
                  <a:latin typeface="Garet"/>
                  <a:ea typeface="Garet"/>
                  <a:cs typeface="Garet"/>
                  <a:sym typeface="Garet"/>
                </a:rPr>
                <a:t>scroll products,</a:t>
              </a:r>
            </a:p>
            <a:p>
              <a:pPr algn="l" marL="0" indent="0" lvl="0">
                <a:lnSpc>
                  <a:spcPts val="2859"/>
                </a:lnSpc>
                <a:spcBef>
                  <a:spcPct val="0"/>
                </a:spcBef>
              </a:pPr>
              <a:r>
                <a:rPr lang="en-US" sz="2199">
                  <a:solidFill>
                    <a:srgbClr val="000000"/>
                  </a:solidFill>
                  <a:latin typeface="Garet"/>
                  <a:ea typeface="Garet"/>
                  <a:cs typeface="Garet"/>
                  <a:sym typeface="Garet"/>
                </a:rPr>
                <a:t>not projects</a:t>
              </a:r>
            </a:p>
          </p:txBody>
        </p:sp>
      </p:grpSp>
      <p:grpSp>
        <p:nvGrpSpPr>
          <p:cNvPr name="Group 13" id="13"/>
          <p:cNvGrpSpPr/>
          <p:nvPr/>
        </p:nvGrpSpPr>
        <p:grpSpPr>
          <a:xfrm rot="0">
            <a:off x="5005388" y="5038725"/>
            <a:ext cx="2277734" cy="1177392"/>
            <a:chOff x="0" y="0"/>
            <a:chExt cx="3036979" cy="1569856"/>
          </a:xfrm>
        </p:grpSpPr>
        <p:sp>
          <p:nvSpPr>
            <p:cNvPr name="TextBox 14" id="14"/>
            <p:cNvSpPr txBox="true"/>
            <p:nvPr/>
          </p:nvSpPr>
          <p:spPr>
            <a:xfrm rot="0">
              <a:off x="0" y="-28575"/>
              <a:ext cx="3036979" cy="532342"/>
            </a:xfrm>
            <a:prstGeom prst="rect">
              <a:avLst/>
            </a:prstGeom>
          </p:spPr>
          <p:txBody>
            <a:bodyPr anchor="t" rtlCol="false" tIns="0" lIns="0" bIns="0" rIns="0">
              <a:spAutoFit/>
            </a:bodyPr>
            <a:lstStyle/>
            <a:p>
              <a:pPr algn="l" marL="0" indent="0" lvl="0">
                <a:lnSpc>
                  <a:spcPts val="3249"/>
                </a:lnSpc>
                <a:spcBef>
                  <a:spcPct val="0"/>
                </a:spcBef>
              </a:pPr>
              <a:r>
                <a:rPr lang="en-US" b="true" sz="2499">
                  <a:solidFill>
                    <a:srgbClr val="000000"/>
                  </a:solidFill>
                  <a:latin typeface="Garet Bold"/>
                  <a:ea typeface="Garet Bold"/>
                  <a:cs typeface="Garet Bold"/>
                  <a:sym typeface="Garet Bold"/>
                </a:rPr>
                <a:t>Decode</a:t>
              </a:r>
            </a:p>
          </p:txBody>
        </p:sp>
        <p:sp>
          <p:nvSpPr>
            <p:cNvPr name="TextBox 15" id="15"/>
            <p:cNvSpPr txBox="true"/>
            <p:nvPr/>
          </p:nvSpPr>
          <p:spPr>
            <a:xfrm rot="0">
              <a:off x="0" y="622859"/>
              <a:ext cx="3036979" cy="946997"/>
            </a:xfrm>
            <a:prstGeom prst="rect">
              <a:avLst/>
            </a:prstGeom>
          </p:spPr>
          <p:txBody>
            <a:bodyPr anchor="t" rtlCol="false" tIns="0" lIns="0" bIns="0" rIns="0">
              <a:spAutoFit/>
            </a:bodyPr>
            <a:lstStyle/>
            <a:p>
              <a:pPr algn="l" marL="0" indent="0" lvl="0">
                <a:lnSpc>
                  <a:spcPts val="2859"/>
                </a:lnSpc>
                <a:spcBef>
                  <a:spcPct val="0"/>
                </a:spcBef>
              </a:pPr>
              <a:r>
                <a:rPr lang="en-US" sz="2199">
                  <a:solidFill>
                    <a:srgbClr val="000000"/>
                  </a:solidFill>
                  <a:latin typeface="Garet"/>
                  <a:ea typeface="Garet"/>
                  <a:cs typeface="Garet"/>
                  <a:sym typeface="Garet"/>
                </a:rPr>
                <a:t>understand their behaviour</a:t>
              </a:r>
            </a:p>
          </p:txBody>
        </p:sp>
      </p:grpSp>
      <p:grpSp>
        <p:nvGrpSpPr>
          <p:cNvPr name="Group 16" id="16"/>
          <p:cNvGrpSpPr/>
          <p:nvPr/>
        </p:nvGrpSpPr>
        <p:grpSpPr>
          <a:xfrm rot="0">
            <a:off x="8982075" y="5038725"/>
            <a:ext cx="2277734" cy="1177392"/>
            <a:chOff x="0" y="0"/>
            <a:chExt cx="3036979" cy="1569856"/>
          </a:xfrm>
        </p:grpSpPr>
        <p:sp>
          <p:nvSpPr>
            <p:cNvPr name="TextBox 17" id="17"/>
            <p:cNvSpPr txBox="true"/>
            <p:nvPr/>
          </p:nvSpPr>
          <p:spPr>
            <a:xfrm rot="0">
              <a:off x="0" y="-28575"/>
              <a:ext cx="3036979" cy="532342"/>
            </a:xfrm>
            <a:prstGeom prst="rect">
              <a:avLst/>
            </a:prstGeom>
          </p:spPr>
          <p:txBody>
            <a:bodyPr anchor="t" rtlCol="false" tIns="0" lIns="0" bIns="0" rIns="0">
              <a:spAutoFit/>
            </a:bodyPr>
            <a:lstStyle/>
            <a:p>
              <a:pPr algn="l" marL="0" indent="0" lvl="0">
                <a:lnSpc>
                  <a:spcPts val="3249"/>
                </a:lnSpc>
                <a:spcBef>
                  <a:spcPct val="0"/>
                </a:spcBef>
              </a:pPr>
              <a:r>
                <a:rPr lang="en-US" b="true" sz="2499">
                  <a:solidFill>
                    <a:srgbClr val="000000"/>
                  </a:solidFill>
                  <a:latin typeface="Garet Bold"/>
                  <a:ea typeface="Garet Bold"/>
                  <a:cs typeface="Garet Bold"/>
                  <a:sym typeface="Garet Bold"/>
                </a:rPr>
                <a:t>Internalize</a:t>
              </a:r>
            </a:p>
          </p:txBody>
        </p:sp>
        <p:sp>
          <p:nvSpPr>
            <p:cNvPr name="TextBox 18" id="18"/>
            <p:cNvSpPr txBox="true"/>
            <p:nvPr/>
          </p:nvSpPr>
          <p:spPr>
            <a:xfrm rot="0">
              <a:off x="0" y="622859"/>
              <a:ext cx="3036979" cy="946997"/>
            </a:xfrm>
            <a:prstGeom prst="rect">
              <a:avLst/>
            </a:prstGeom>
          </p:spPr>
          <p:txBody>
            <a:bodyPr anchor="t" rtlCol="false" tIns="0" lIns="0" bIns="0" rIns="0">
              <a:spAutoFit/>
            </a:bodyPr>
            <a:lstStyle/>
            <a:p>
              <a:pPr algn="l" marL="0" indent="0" lvl="0">
                <a:lnSpc>
                  <a:spcPts val="2859"/>
                </a:lnSpc>
                <a:spcBef>
                  <a:spcPct val="0"/>
                </a:spcBef>
              </a:pPr>
              <a:r>
                <a:rPr lang="en-US" sz="2199">
                  <a:solidFill>
                    <a:srgbClr val="000000"/>
                  </a:solidFill>
                  <a:latin typeface="Garet"/>
                  <a:ea typeface="Garet"/>
                  <a:cs typeface="Garet"/>
                  <a:sym typeface="Garet"/>
                </a:rPr>
                <a:t>rebuild those interactions</a:t>
              </a:r>
            </a:p>
          </p:txBody>
        </p:sp>
      </p:grpSp>
      <p:grpSp>
        <p:nvGrpSpPr>
          <p:cNvPr name="Group 19" id="19"/>
          <p:cNvGrpSpPr/>
          <p:nvPr/>
        </p:nvGrpSpPr>
        <p:grpSpPr>
          <a:xfrm rot="0">
            <a:off x="12963582" y="5038725"/>
            <a:ext cx="4123962" cy="1901292"/>
            <a:chOff x="0" y="0"/>
            <a:chExt cx="5498615" cy="2535056"/>
          </a:xfrm>
        </p:grpSpPr>
        <p:sp>
          <p:nvSpPr>
            <p:cNvPr name="TextBox 20" id="20"/>
            <p:cNvSpPr txBox="true"/>
            <p:nvPr/>
          </p:nvSpPr>
          <p:spPr>
            <a:xfrm rot="0">
              <a:off x="0" y="-28575"/>
              <a:ext cx="5498615" cy="532342"/>
            </a:xfrm>
            <a:prstGeom prst="rect">
              <a:avLst/>
            </a:prstGeom>
          </p:spPr>
          <p:txBody>
            <a:bodyPr anchor="t" rtlCol="false" tIns="0" lIns="0" bIns="0" rIns="0">
              <a:spAutoFit/>
            </a:bodyPr>
            <a:lstStyle/>
            <a:p>
              <a:pPr algn="l" marL="0" indent="0" lvl="0">
                <a:lnSpc>
                  <a:spcPts val="3249"/>
                </a:lnSpc>
                <a:spcBef>
                  <a:spcPct val="0"/>
                </a:spcBef>
              </a:pPr>
              <a:r>
                <a:rPr lang="en-US" b="true" sz="2499">
                  <a:solidFill>
                    <a:srgbClr val="000000"/>
                  </a:solidFill>
                  <a:latin typeface="Garet Bold"/>
                  <a:ea typeface="Garet Bold"/>
                  <a:cs typeface="Garet Bold"/>
                  <a:sym typeface="Garet Bold"/>
                </a:rPr>
                <a:t>Refine</a:t>
              </a:r>
            </a:p>
          </p:txBody>
        </p:sp>
        <p:sp>
          <p:nvSpPr>
            <p:cNvPr name="TextBox 21" id="21"/>
            <p:cNvSpPr txBox="true"/>
            <p:nvPr/>
          </p:nvSpPr>
          <p:spPr>
            <a:xfrm rot="0">
              <a:off x="0" y="622859"/>
              <a:ext cx="5498615" cy="1912197"/>
            </a:xfrm>
            <a:prstGeom prst="rect">
              <a:avLst/>
            </a:prstGeom>
          </p:spPr>
          <p:txBody>
            <a:bodyPr anchor="t" rtlCol="false" tIns="0" lIns="0" bIns="0" rIns="0">
              <a:spAutoFit/>
            </a:bodyPr>
            <a:lstStyle/>
            <a:p>
              <a:pPr algn="l" marL="0" indent="0" lvl="0">
                <a:lnSpc>
                  <a:spcPts val="2859"/>
                </a:lnSpc>
                <a:spcBef>
                  <a:spcPct val="0"/>
                </a:spcBef>
              </a:pPr>
              <a:r>
                <a:rPr lang="en-US" sz="2199">
                  <a:solidFill>
                    <a:srgbClr val="000000"/>
                  </a:solidFill>
                  <a:latin typeface="Garet"/>
                  <a:ea typeface="Garet"/>
                  <a:cs typeface="Garet"/>
                  <a:sym typeface="Garet"/>
                </a:rPr>
                <a:t>remove the unnecessary clogs and make the application own it, even if it is copied</a:t>
              </a:r>
            </a:p>
          </p:txBody>
        </p:sp>
      </p:grpSp>
      <p:sp>
        <p:nvSpPr>
          <p:cNvPr name="Freeform 22" id="22"/>
          <p:cNvSpPr/>
          <p:nvPr/>
        </p:nvSpPr>
        <p:spPr>
          <a:xfrm flipH="false" flipV="false" rot="0">
            <a:off x="1028700" y="3489927"/>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5005388" y="3489927"/>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8982075" y="3489927"/>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12958763" y="3489927"/>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6" id="26"/>
          <p:cNvSpPr txBox="true"/>
          <p:nvPr/>
        </p:nvSpPr>
        <p:spPr>
          <a:xfrm rot="0">
            <a:off x="10858671" y="7357145"/>
            <a:ext cx="6228873" cy="737235"/>
          </a:xfrm>
          <a:prstGeom prst="rect">
            <a:avLst/>
          </a:prstGeom>
        </p:spPr>
        <p:txBody>
          <a:bodyPr anchor="t" rtlCol="false" tIns="0" lIns="0" bIns="0" rIns="0">
            <a:spAutoFit/>
          </a:bodyPr>
          <a:lstStyle/>
          <a:p>
            <a:pPr algn="l">
              <a:lnSpc>
                <a:spcPts val="2939"/>
              </a:lnSpc>
            </a:pPr>
            <a:r>
              <a:rPr lang="en-US" sz="2099">
                <a:solidFill>
                  <a:srgbClr val="000000"/>
                </a:solidFill>
                <a:latin typeface="Garet"/>
                <a:ea typeface="Garet"/>
                <a:cs typeface="Garet"/>
                <a:sym typeface="Garet"/>
              </a:rPr>
              <a:t>Remember, you not always need a Figma file</a:t>
            </a:r>
          </a:p>
          <a:p>
            <a:pPr algn="l">
              <a:lnSpc>
                <a:spcPts val="2939"/>
              </a:lnSpc>
              <a:spcBef>
                <a:spcPct val="0"/>
              </a:spcBef>
            </a:pPr>
            <a:r>
              <a:rPr lang="en-US" sz="2099">
                <a:solidFill>
                  <a:srgbClr val="000000"/>
                </a:solidFill>
                <a:latin typeface="Garet"/>
                <a:ea typeface="Garet"/>
                <a:cs typeface="Garet"/>
                <a:sym typeface="Garet"/>
              </a:rPr>
              <a:t>to go ahead.</a:t>
            </a:r>
          </a:p>
        </p:txBody>
      </p:sp>
      <p:sp>
        <p:nvSpPr>
          <p:cNvPr name="TextBox 27" id="27"/>
          <p:cNvSpPr txBox="true"/>
          <p:nvPr/>
        </p:nvSpPr>
        <p:spPr>
          <a:xfrm rot="0">
            <a:off x="1047168" y="7357145"/>
            <a:ext cx="9073774" cy="737235"/>
          </a:xfrm>
          <a:prstGeom prst="rect">
            <a:avLst/>
          </a:prstGeom>
        </p:spPr>
        <p:txBody>
          <a:bodyPr anchor="t" rtlCol="false" tIns="0" lIns="0" bIns="0" rIns="0">
            <a:spAutoFit/>
          </a:bodyPr>
          <a:lstStyle/>
          <a:p>
            <a:pPr algn="l">
              <a:lnSpc>
                <a:spcPts val="2939"/>
              </a:lnSpc>
            </a:pPr>
            <a:r>
              <a:rPr lang="en-US" sz="2099">
                <a:solidFill>
                  <a:srgbClr val="000000"/>
                </a:solidFill>
                <a:latin typeface="Garet"/>
                <a:ea typeface="Garet"/>
                <a:cs typeface="Garet"/>
                <a:sym typeface="Garet"/>
              </a:rPr>
              <a:t>creating a design is just an imagination,</a:t>
            </a:r>
          </a:p>
          <a:p>
            <a:pPr algn="l">
              <a:lnSpc>
                <a:spcPts val="2939"/>
              </a:lnSpc>
              <a:spcBef>
                <a:spcPct val="0"/>
              </a:spcBef>
            </a:pPr>
            <a:r>
              <a:rPr lang="en-US" sz="2099">
                <a:solidFill>
                  <a:srgbClr val="000000"/>
                </a:solidFill>
                <a:latin typeface="Garet"/>
                <a:ea typeface="Garet"/>
                <a:cs typeface="Garet"/>
                <a:sym typeface="Garet"/>
              </a:rPr>
              <a:t>real execution happens when the design is optimized and scaled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7010821" y="2646104"/>
            <a:ext cx="9305499" cy="5594986"/>
          </a:xfrm>
          <a:custGeom>
            <a:avLst/>
            <a:gdLst/>
            <a:ahLst/>
            <a:cxnLst/>
            <a:rect r="r" b="b" t="t" l="l"/>
            <a:pathLst>
              <a:path h="5594986" w="9305499">
                <a:moveTo>
                  <a:pt x="0" y="0"/>
                </a:moveTo>
                <a:lnTo>
                  <a:pt x="9305500" y="0"/>
                </a:lnTo>
                <a:lnTo>
                  <a:pt x="9305500" y="5594986"/>
                </a:lnTo>
                <a:lnTo>
                  <a:pt x="0" y="5594986"/>
                </a:lnTo>
                <a:lnTo>
                  <a:pt x="0" y="0"/>
                </a:lnTo>
                <a:close/>
              </a:path>
            </a:pathLst>
          </a:custGeom>
          <a:blipFill>
            <a:blip r:embed="rId3"/>
            <a:stretch>
              <a:fillRect l="0" t="0" r="0" b="0"/>
            </a:stretch>
          </a:blipFill>
        </p:spPr>
      </p:sp>
      <p:sp>
        <p:nvSpPr>
          <p:cNvPr name="TextBox 4" id="4"/>
          <p:cNvSpPr txBox="true"/>
          <p:nvPr/>
        </p:nvSpPr>
        <p:spPr>
          <a:xfrm rot="0">
            <a:off x="1028700" y="897772"/>
            <a:ext cx="15665990" cy="1233737"/>
          </a:xfrm>
          <a:prstGeom prst="rect">
            <a:avLst/>
          </a:prstGeom>
        </p:spPr>
        <p:txBody>
          <a:bodyPr anchor="t" rtlCol="false" tIns="0" lIns="0" bIns="0" rIns="0">
            <a:spAutoFit/>
          </a:bodyPr>
          <a:lstStyle/>
          <a:p>
            <a:pPr algn="l">
              <a:lnSpc>
                <a:spcPts val="4530"/>
              </a:lnSpc>
            </a:pPr>
            <a:r>
              <a:rPr lang="en-US" sz="5808" spc="-458">
                <a:solidFill>
                  <a:srgbClr val="000000"/>
                </a:solidFill>
                <a:latin typeface="Archivo Black"/>
                <a:ea typeface="Archivo Black"/>
                <a:cs typeface="Archivo Black"/>
                <a:sym typeface="Archivo Black"/>
              </a:rPr>
              <a:t>Learn to write clean code, not just UIs.</a:t>
            </a:r>
          </a:p>
          <a:p>
            <a:pPr algn="l" marL="0" indent="0" lvl="0">
              <a:lnSpc>
                <a:spcPts val="4530"/>
              </a:lnSpc>
              <a:spcBef>
                <a:spcPct val="0"/>
              </a:spcBef>
            </a:pPr>
            <a:r>
              <a:rPr lang="en-US" sz="5808" spc="-458">
                <a:solidFill>
                  <a:srgbClr val="000000"/>
                </a:solidFill>
                <a:latin typeface="Archivo Black"/>
                <a:ea typeface="Archivo Black"/>
                <a:cs typeface="Archivo Black"/>
                <a:sym typeface="Archivo Black"/>
              </a:rPr>
              <a:t>And learn to write it with Bare Hands</a:t>
            </a:r>
          </a:p>
        </p:txBody>
      </p:sp>
      <p:sp>
        <p:nvSpPr>
          <p:cNvPr name="TextBox 5" id="5"/>
          <p:cNvSpPr txBox="true"/>
          <p:nvPr/>
        </p:nvSpPr>
        <p:spPr>
          <a:xfrm rot="0">
            <a:off x="1028700" y="2556761"/>
            <a:ext cx="5530872" cy="6892039"/>
          </a:xfrm>
          <a:prstGeom prst="rect">
            <a:avLst/>
          </a:prstGeom>
        </p:spPr>
        <p:txBody>
          <a:bodyPr anchor="t" rtlCol="false" tIns="0" lIns="0" bIns="0" rIns="0">
            <a:spAutoFit/>
          </a:bodyPr>
          <a:lstStyle/>
          <a:p>
            <a:pPr algn="l">
              <a:lnSpc>
                <a:spcPts val="3049"/>
              </a:lnSpc>
            </a:pPr>
            <a:r>
              <a:rPr lang="en-US" sz="2178">
                <a:solidFill>
                  <a:srgbClr val="000000"/>
                </a:solidFill>
                <a:latin typeface="Garet"/>
                <a:ea typeface="Garet"/>
                <a:cs typeface="Garet"/>
                <a:sym typeface="Garet"/>
              </a:rPr>
              <a:t>STOP USING CURSOR OR ANY AGNETIC TOOLS, ATLEAST WHEN YOU ARE LEARNING SOMETHING..</a:t>
            </a:r>
          </a:p>
          <a:p>
            <a:pPr algn="l">
              <a:lnSpc>
                <a:spcPts val="3049"/>
              </a:lnSpc>
            </a:pPr>
          </a:p>
          <a:p>
            <a:pPr algn="l">
              <a:lnSpc>
                <a:spcPts val="3049"/>
              </a:lnSpc>
            </a:pPr>
            <a:r>
              <a:rPr lang="en-US" sz="2178">
                <a:solidFill>
                  <a:srgbClr val="000000"/>
                </a:solidFill>
                <a:latin typeface="Garet"/>
                <a:ea typeface="Garet"/>
                <a:cs typeface="Garet"/>
                <a:sym typeface="Garet"/>
              </a:rPr>
              <a:t>ITS LIKE A VERY UNIQUE SKILL WHICH PEOPLE NOWADAYS DONT HAVE BECAUSE THEY HAVE CURSORED ALOT THAT A SINGLE FILE IS CONTAINING AROUND 2800 LINES OF CODE WITH EMOJIS IN THE COMMENTS.</a:t>
            </a:r>
          </a:p>
          <a:p>
            <a:pPr algn="l">
              <a:lnSpc>
                <a:spcPts val="3049"/>
              </a:lnSpc>
            </a:pPr>
          </a:p>
          <a:p>
            <a:pPr algn="l">
              <a:lnSpc>
                <a:spcPts val="3049"/>
              </a:lnSpc>
            </a:pPr>
            <a:r>
              <a:rPr lang="en-US" sz="2178">
                <a:solidFill>
                  <a:srgbClr val="000000"/>
                </a:solidFill>
                <a:latin typeface="Garet"/>
                <a:ea typeface="Garet"/>
                <a:cs typeface="Garet"/>
                <a:sym typeface="Garet"/>
              </a:rPr>
              <a:t>EVEN A SINGLE LINE OF CODE IS LIABILITY</a:t>
            </a:r>
          </a:p>
          <a:p>
            <a:pPr algn="l">
              <a:lnSpc>
                <a:spcPts val="3049"/>
              </a:lnSpc>
            </a:pPr>
          </a:p>
          <a:p>
            <a:pPr algn="l">
              <a:lnSpc>
                <a:spcPts val="3049"/>
              </a:lnSpc>
            </a:pPr>
            <a:r>
              <a:rPr lang="en-US" sz="2178">
                <a:solidFill>
                  <a:srgbClr val="000000"/>
                </a:solidFill>
                <a:latin typeface="Garet"/>
                <a:ea typeface="Garet"/>
                <a:cs typeface="Garet"/>
                <a:sym typeface="Garet"/>
              </a:rPr>
              <a:t>NO ONE CARES ABOUT THE SKELETON IF THE BODY IS SKNINNED,</a:t>
            </a:r>
          </a:p>
          <a:p>
            <a:pPr algn="l" marL="0" indent="0" lvl="0">
              <a:lnSpc>
                <a:spcPts val="3049"/>
              </a:lnSpc>
              <a:spcBef>
                <a:spcPct val="0"/>
              </a:spcBef>
            </a:pPr>
            <a:r>
              <a:rPr lang="en-US" sz="2178">
                <a:solidFill>
                  <a:srgbClr val="000000"/>
                </a:solidFill>
                <a:latin typeface="Garet"/>
                <a:ea typeface="Garet"/>
                <a:cs typeface="Garet"/>
                <a:sym typeface="Garet"/>
              </a:rPr>
              <a:t>UI IS THE VOCAL CHORD OF THE APPLICATION</a:t>
            </a:r>
          </a:p>
        </p:txBody>
      </p:sp>
      <p:sp>
        <p:nvSpPr>
          <p:cNvPr name="TextBox 6" id="6"/>
          <p:cNvSpPr txBox="true"/>
          <p:nvPr/>
        </p:nvSpPr>
        <p:spPr>
          <a:xfrm rot="0">
            <a:off x="12938218" y="981075"/>
            <a:ext cx="4321082" cy="365760"/>
          </a:xfrm>
          <a:prstGeom prst="rect">
            <a:avLst/>
          </a:prstGeom>
        </p:spPr>
        <p:txBody>
          <a:bodyPr anchor="t" rtlCol="false" tIns="0" lIns="0" bIns="0" rIns="0">
            <a:spAutoFit/>
          </a:bodyPr>
          <a:lstStyle/>
          <a:p>
            <a:pPr algn="r">
              <a:lnSpc>
                <a:spcPts val="2939"/>
              </a:lnSpc>
            </a:pPr>
            <a:r>
              <a:rPr lang="en-US" b="true" sz="2099">
                <a:solidFill>
                  <a:srgbClr val="000000"/>
                </a:solidFill>
                <a:latin typeface="Garet Bold"/>
                <a:ea typeface="Garet Bold"/>
                <a:cs typeface="Garet Bold"/>
                <a:sym typeface="Garet Bold"/>
              </a:rPr>
              <a:t>14/15</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AutoShape 3" id="3"/>
          <p:cNvSpPr/>
          <p:nvPr/>
        </p:nvSpPr>
        <p:spPr>
          <a:xfrm>
            <a:off x="-585133" y="8810621"/>
            <a:ext cx="18873133" cy="0"/>
          </a:xfrm>
          <a:prstGeom prst="line">
            <a:avLst/>
          </a:prstGeom>
          <a:ln cap="rnd" w="9525">
            <a:solidFill>
              <a:srgbClr val="000000"/>
            </a:solidFill>
            <a:prstDash val="solid"/>
            <a:headEnd type="none" len="sm" w="sm"/>
            <a:tailEnd type="none" len="sm" w="sm"/>
          </a:ln>
        </p:spPr>
      </p:sp>
      <p:sp>
        <p:nvSpPr>
          <p:cNvPr name="AutoShape 4" id="4"/>
          <p:cNvSpPr/>
          <p:nvPr/>
        </p:nvSpPr>
        <p:spPr>
          <a:xfrm>
            <a:off x="-585133" y="9339262"/>
            <a:ext cx="18873133" cy="0"/>
          </a:xfrm>
          <a:prstGeom prst="line">
            <a:avLst/>
          </a:prstGeom>
          <a:ln cap="rnd" w="9525">
            <a:solidFill>
              <a:srgbClr val="000000"/>
            </a:solidFill>
            <a:prstDash val="solid"/>
            <a:headEnd type="none" len="sm" w="sm"/>
            <a:tailEnd type="none" len="sm" w="sm"/>
          </a:ln>
        </p:spPr>
      </p:sp>
      <p:grpSp>
        <p:nvGrpSpPr>
          <p:cNvPr name="Group 5" id="5"/>
          <p:cNvGrpSpPr/>
          <p:nvPr/>
        </p:nvGrpSpPr>
        <p:grpSpPr>
          <a:xfrm rot="0">
            <a:off x="2406594" y="5398605"/>
            <a:ext cx="2416791" cy="2414600"/>
            <a:chOff x="0" y="0"/>
            <a:chExt cx="3222388" cy="3219467"/>
          </a:xfrm>
        </p:grpSpPr>
        <p:sp>
          <p:nvSpPr>
            <p:cNvPr name="Freeform 6" id="6"/>
            <p:cNvSpPr/>
            <p:nvPr/>
          </p:nvSpPr>
          <p:spPr>
            <a:xfrm flipH="false" flipV="false" rot="0">
              <a:off x="0" y="0"/>
              <a:ext cx="3222388" cy="1622912"/>
            </a:xfrm>
            <a:custGeom>
              <a:avLst/>
              <a:gdLst/>
              <a:ahLst/>
              <a:cxnLst/>
              <a:rect r="r" b="b" t="t" l="l"/>
              <a:pathLst>
                <a:path h="1622912" w="3222388">
                  <a:moveTo>
                    <a:pt x="0" y="0"/>
                  </a:moveTo>
                  <a:lnTo>
                    <a:pt x="3222388" y="0"/>
                  </a:lnTo>
                  <a:lnTo>
                    <a:pt x="3222388" y="1622912"/>
                  </a:lnTo>
                  <a:lnTo>
                    <a:pt x="0" y="16229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0" y="1596555"/>
              <a:ext cx="3222388" cy="1622912"/>
            </a:xfrm>
            <a:custGeom>
              <a:avLst/>
              <a:gdLst/>
              <a:ahLst/>
              <a:cxnLst/>
              <a:rect r="r" b="b" t="t" l="l"/>
              <a:pathLst>
                <a:path h="1622912" w="3222388">
                  <a:moveTo>
                    <a:pt x="0" y="0"/>
                  </a:moveTo>
                  <a:lnTo>
                    <a:pt x="3222388" y="0"/>
                  </a:lnTo>
                  <a:lnTo>
                    <a:pt x="3222388" y="1622912"/>
                  </a:lnTo>
                  <a:lnTo>
                    <a:pt x="0" y="16229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8" id="8"/>
          <p:cNvSpPr txBox="true"/>
          <p:nvPr/>
        </p:nvSpPr>
        <p:spPr>
          <a:xfrm rot="0">
            <a:off x="12938218" y="981075"/>
            <a:ext cx="4321082" cy="365760"/>
          </a:xfrm>
          <a:prstGeom prst="rect">
            <a:avLst/>
          </a:prstGeom>
        </p:spPr>
        <p:txBody>
          <a:bodyPr anchor="t" rtlCol="false" tIns="0" lIns="0" bIns="0" rIns="0">
            <a:spAutoFit/>
          </a:bodyPr>
          <a:lstStyle/>
          <a:p>
            <a:pPr algn="r">
              <a:lnSpc>
                <a:spcPts val="2939"/>
              </a:lnSpc>
            </a:pPr>
            <a:r>
              <a:rPr lang="en-US" b="true" sz="2099">
                <a:solidFill>
                  <a:srgbClr val="000000"/>
                </a:solidFill>
                <a:latin typeface="Garet Bold"/>
                <a:ea typeface="Garet Bold"/>
                <a:cs typeface="Garet Bold"/>
                <a:sym typeface="Garet Bold"/>
              </a:rPr>
              <a:t>15/15</a:t>
            </a:r>
          </a:p>
        </p:txBody>
      </p:sp>
      <p:sp>
        <p:nvSpPr>
          <p:cNvPr name="TextBox 9" id="9"/>
          <p:cNvSpPr txBox="true"/>
          <p:nvPr/>
        </p:nvSpPr>
        <p:spPr>
          <a:xfrm rot="0">
            <a:off x="11036292" y="8892540"/>
            <a:ext cx="6223008" cy="365760"/>
          </a:xfrm>
          <a:prstGeom prst="rect">
            <a:avLst/>
          </a:prstGeom>
        </p:spPr>
        <p:txBody>
          <a:bodyPr anchor="t" rtlCol="false" tIns="0" lIns="0" bIns="0" rIns="0">
            <a:spAutoFit/>
          </a:bodyPr>
          <a:lstStyle/>
          <a:p>
            <a:pPr algn="r" marL="0" indent="0" lvl="0">
              <a:lnSpc>
                <a:spcPts val="2939"/>
              </a:lnSpc>
              <a:spcBef>
                <a:spcPct val="0"/>
              </a:spcBef>
            </a:pPr>
            <a:r>
              <a:rPr lang="en-US" b="true" sz="2099">
                <a:solidFill>
                  <a:srgbClr val="000000"/>
                </a:solidFill>
                <a:latin typeface="Garet Bold"/>
                <a:ea typeface="Garet Bold"/>
                <a:cs typeface="Garet Bold"/>
                <a:sym typeface="Garet Bold"/>
              </a:rPr>
              <a:t>Github</a:t>
            </a:r>
            <a:r>
              <a:rPr lang="en-US" sz="2099">
                <a:solidFill>
                  <a:srgbClr val="000000"/>
                </a:solidFill>
                <a:latin typeface="Garet"/>
                <a:ea typeface="Garet"/>
                <a:cs typeface="Garet"/>
                <a:sym typeface="Garet"/>
              </a:rPr>
              <a:t>: @kant-github   </a:t>
            </a:r>
            <a:r>
              <a:rPr lang="en-US" b="true" sz="2099">
                <a:solidFill>
                  <a:srgbClr val="000000"/>
                </a:solidFill>
                <a:latin typeface="Garet Bold"/>
                <a:ea typeface="Garet Bold"/>
                <a:cs typeface="Garet Bold"/>
                <a:sym typeface="Garet Bold"/>
              </a:rPr>
              <a:t>Twitter</a:t>
            </a:r>
            <a:r>
              <a:rPr lang="en-US" sz="2099">
                <a:solidFill>
                  <a:srgbClr val="000000"/>
                </a:solidFill>
                <a:latin typeface="Garet"/>
                <a:ea typeface="Garet"/>
                <a:cs typeface="Garet"/>
                <a:sym typeface="Garet"/>
              </a:rPr>
              <a:t>: @khairrishi</a:t>
            </a:r>
          </a:p>
        </p:txBody>
      </p:sp>
      <p:sp>
        <p:nvSpPr>
          <p:cNvPr name="TextBox 10" id="10"/>
          <p:cNvSpPr txBox="true"/>
          <p:nvPr/>
        </p:nvSpPr>
        <p:spPr>
          <a:xfrm rot="0">
            <a:off x="1028700" y="2536466"/>
            <a:ext cx="16418333" cy="934610"/>
          </a:xfrm>
          <a:prstGeom prst="rect">
            <a:avLst/>
          </a:prstGeom>
        </p:spPr>
        <p:txBody>
          <a:bodyPr anchor="t" rtlCol="false" tIns="0" lIns="0" bIns="0" rIns="0">
            <a:spAutoFit/>
          </a:bodyPr>
          <a:lstStyle/>
          <a:p>
            <a:pPr algn="r">
              <a:lnSpc>
                <a:spcPts val="3499"/>
              </a:lnSpc>
            </a:pPr>
            <a:r>
              <a:rPr lang="en-US" sz="4486" spc="-354">
                <a:solidFill>
                  <a:srgbClr val="000000"/>
                </a:solidFill>
                <a:latin typeface="Archivo Black"/>
                <a:ea typeface="Archivo Black"/>
                <a:cs typeface="Archivo Black"/>
                <a:sym typeface="Archivo Black"/>
              </a:rPr>
              <a:t>IN A WORLD OF SCARCITY, WE TREASURE TOOLS</a:t>
            </a:r>
          </a:p>
          <a:p>
            <a:pPr algn="r" marL="0" indent="0" lvl="0">
              <a:lnSpc>
                <a:spcPts val="3499"/>
              </a:lnSpc>
              <a:spcBef>
                <a:spcPct val="0"/>
              </a:spcBef>
            </a:pPr>
            <a:r>
              <a:rPr lang="en-US" sz="4486" spc="-354">
                <a:solidFill>
                  <a:srgbClr val="000000"/>
                </a:solidFill>
                <a:latin typeface="Archivo Black"/>
                <a:ea typeface="Archivo Black"/>
                <a:cs typeface="Archivo Black"/>
                <a:sym typeface="Archivo Black"/>
              </a:rPr>
              <a:t>IN A WORLD OF ABUNDANCE, WE TREASURE TASTE</a:t>
            </a:r>
          </a:p>
        </p:txBody>
      </p:sp>
      <p:sp>
        <p:nvSpPr>
          <p:cNvPr name="TextBox 11" id="11"/>
          <p:cNvSpPr txBox="true"/>
          <p:nvPr/>
        </p:nvSpPr>
        <p:spPr>
          <a:xfrm rot="0">
            <a:off x="15945306" y="2142144"/>
            <a:ext cx="1501727" cy="240431"/>
          </a:xfrm>
          <a:prstGeom prst="rect">
            <a:avLst/>
          </a:prstGeom>
        </p:spPr>
        <p:txBody>
          <a:bodyPr anchor="t" rtlCol="false" tIns="0" lIns="0" bIns="0" rIns="0">
            <a:spAutoFit/>
          </a:bodyPr>
          <a:lstStyle/>
          <a:p>
            <a:pPr algn="r" marL="0" indent="0" lvl="0">
              <a:lnSpc>
                <a:spcPts val="1705"/>
              </a:lnSpc>
              <a:spcBef>
                <a:spcPct val="0"/>
              </a:spcBef>
            </a:pPr>
            <a:r>
              <a:rPr lang="en-US" sz="2186" spc="-172">
                <a:solidFill>
                  <a:srgbClr val="000000"/>
                </a:solidFill>
                <a:latin typeface="Garet"/>
                <a:ea typeface="Garet"/>
                <a:cs typeface="Garet"/>
                <a:sym typeface="Garet"/>
              </a:rPr>
              <a:t>REMEMBER</a:t>
            </a:r>
          </a:p>
        </p:txBody>
      </p:sp>
      <p:sp>
        <p:nvSpPr>
          <p:cNvPr name="TextBox 12" id="12"/>
          <p:cNvSpPr txBox="true"/>
          <p:nvPr/>
        </p:nvSpPr>
        <p:spPr>
          <a:xfrm rot="0">
            <a:off x="2952217" y="3998988"/>
            <a:ext cx="14494816" cy="737235"/>
          </a:xfrm>
          <a:prstGeom prst="rect">
            <a:avLst/>
          </a:prstGeom>
        </p:spPr>
        <p:txBody>
          <a:bodyPr anchor="t" rtlCol="false" tIns="0" lIns="0" bIns="0" rIns="0">
            <a:spAutoFit/>
          </a:bodyPr>
          <a:lstStyle/>
          <a:p>
            <a:pPr algn="r">
              <a:lnSpc>
                <a:spcPts val="2939"/>
              </a:lnSpc>
              <a:spcBef>
                <a:spcPct val="0"/>
              </a:spcBef>
            </a:pPr>
            <a:r>
              <a:rPr lang="en-US" sz="2099">
                <a:solidFill>
                  <a:srgbClr val="000000"/>
                </a:solidFill>
                <a:latin typeface="Garet"/>
                <a:ea typeface="Garet"/>
                <a:cs typeface="Garet"/>
                <a:sym typeface="Garet"/>
              </a:rPr>
              <a:t>Today, almost everyone has access to powerful tools. What sets people and products apart is not the tools themselves, but the judgment, design sense, and decision-making behind how those tools are used.</a:t>
            </a:r>
          </a:p>
        </p:txBody>
      </p:sp>
      <p:sp>
        <p:nvSpPr>
          <p:cNvPr name="Freeform 13" id="13"/>
          <p:cNvSpPr/>
          <p:nvPr/>
        </p:nvSpPr>
        <p:spPr>
          <a:xfrm flipH="false" flipV="false" rot="0">
            <a:off x="12398559" y="4992371"/>
            <a:ext cx="5048474" cy="2820835"/>
          </a:xfrm>
          <a:custGeom>
            <a:avLst/>
            <a:gdLst/>
            <a:ahLst/>
            <a:cxnLst/>
            <a:rect r="r" b="b" t="t" l="l"/>
            <a:pathLst>
              <a:path h="2820835" w="5048474">
                <a:moveTo>
                  <a:pt x="0" y="0"/>
                </a:moveTo>
                <a:lnTo>
                  <a:pt x="5048474" y="0"/>
                </a:lnTo>
                <a:lnTo>
                  <a:pt x="5048474" y="2820834"/>
                </a:lnTo>
                <a:lnTo>
                  <a:pt x="0" y="2820834"/>
                </a:lnTo>
                <a:lnTo>
                  <a:pt x="0" y="0"/>
                </a:lnTo>
                <a:close/>
              </a:path>
            </a:pathLst>
          </a:custGeom>
          <a:blipFill>
            <a:blip r:embed="rId5"/>
            <a:stretch>
              <a:fillRect l="0" t="0" r="0" b="0"/>
            </a:stretch>
          </a:blipFill>
        </p:spPr>
      </p:sp>
      <p:sp>
        <p:nvSpPr>
          <p:cNvPr name="TextBox 14" id="14"/>
          <p:cNvSpPr txBox="true"/>
          <p:nvPr/>
        </p:nvSpPr>
        <p:spPr>
          <a:xfrm rot="0">
            <a:off x="13003803" y="8106315"/>
            <a:ext cx="4443230" cy="575719"/>
          </a:xfrm>
          <a:prstGeom prst="rect">
            <a:avLst/>
          </a:prstGeom>
        </p:spPr>
        <p:txBody>
          <a:bodyPr anchor="t" rtlCol="false" tIns="0" lIns="0" bIns="0" rIns="0">
            <a:spAutoFit/>
          </a:bodyPr>
          <a:lstStyle/>
          <a:p>
            <a:pPr algn="r">
              <a:lnSpc>
                <a:spcPts val="2392"/>
              </a:lnSpc>
            </a:pPr>
            <a:r>
              <a:rPr lang="en-US" b="true" sz="1708">
                <a:solidFill>
                  <a:srgbClr val="2B2B2B"/>
                </a:solidFill>
                <a:latin typeface="Garet Bold"/>
                <a:ea typeface="Garet Bold"/>
                <a:cs typeface="Garet Bold"/>
                <a:sym typeface="Garet Bold"/>
              </a:rPr>
              <a:t>QUALITY KE PICHE BHAGO </a:t>
            </a:r>
          </a:p>
          <a:p>
            <a:pPr algn="r" marL="0" indent="0" lvl="0">
              <a:lnSpc>
                <a:spcPts val="2392"/>
              </a:lnSpc>
              <a:spcBef>
                <a:spcPct val="0"/>
              </a:spcBef>
            </a:pPr>
            <a:r>
              <a:rPr lang="en-US" b="true" sz="1708">
                <a:solidFill>
                  <a:srgbClr val="2B2B2B"/>
                </a:solidFill>
                <a:latin typeface="Garet Bold"/>
                <a:ea typeface="Garet Bold"/>
                <a:cs typeface="Garet Bold"/>
                <a:sym typeface="Garet Bold"/>
              </a:rPr>
              <a:t>DESIGN JHAK MAARKE PICHE AAYEGI</a:t>
            </a:r>
          </a:p>
        </p:txBody>
      </p:sp>
      <p:sp>
        <p:nvSpPr>
          <p:cNvPr name="TextBox 15" id="15"/>
          <p:cNvSpPr txBox="true"/>
          <p:nvPr/>
        </p:nvSpPr>
        <p:spPr>
          <a:xfrm rot="0">
            <a:off x="716786" y="8058690"/>
            <a:ext cx="7621175" cy="631479"/>
          </a:xfrm>
          <a:prstGeom prst="rect">
            <a:avLst/>
          </a:prstGeom>
        </p:spPr>
        <p:txBody>
          <a:bodyPr anchor="t" rtlCol="false" tIns="0" lIns="0" bIns="0" rIns="0">
            <a:spAutoFit/>
          </a:bodyPr>
          <a:lstStyle/>
          <a:p>
            <a:pPr algn="ctr">
              <a:lnSpc>
                <a:spcPts val="5105"/>
              </a:lnSpc>
            </a:pPr>
            <a:r>
              <a:rPr lang="en-US" sz="3646" b="true">
                <a:solidFill>
                  <a:srgbClr val="000000"/>
                </a:solidFill>
                <a:latin typeface="Canva Sans Bold"/>
                <a:ea typeface="Canva Sans Bold"/>
                <a:cs typeface="Canva Sans Bold"/>
                <a:sym typeface="Canva Sans Bold"/>
              </a:rPr>
              <a:t>github.com//bottle-nex/winterfell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13456423" y="1883102"/>
            <a:ext cx="3802877" cy="1486579"/>
          </a:xfrm>
          <a:custGeom>
            <a:avLst/>
            <a:gdLst/>
            <a:ahLst/>
            <a:cxnLst/>
            <a:rect r="r" b="b" t="t" l="l"/>
            <a:pathLst>
              <a:path h="1486579" w="3802877">
                <a:moveTo>
                  <a:pt x="0" y="0"/>
                </a:moveTo>
                <a:lnTo>
                  <a:pt x="3802877" y="0"/>
                </a:lnTo>
                <a:lnTo>
                  <a:pt x="3802877" y="1486579"/>
                </a:lnTo>
                <a:lnTo>
                  <a:pt x="0" y="14865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822631" y="1584912"/>
            <a:ext cx="4520479" cy="6922284"/>
          </a:xfrm>
          <a:custGeom>
            <a:avLst/>
            <a:gdLst/>
            <a:ahLst/>
            <a:cxnLst/>
            <a:rect r="r" b="b" t="t" l="l"/>
            <a:pathLst>
              <a:path h="6922284" w="4520479">
                <a:moveTo>
                  <a:pt x="0" y="0"/>
                </a:moveTo>
                <a:lnTo>
                  <a:pt x="4520479" y="0"/>
                </a:lnTo>
                <a:lnTo>
                  <a:pt x="4520479" y="6922284"/>
                </a:lnTo>
                <a:lnTo>
                  <a:pt x="0" y="6922284"/>
                </a:lnTo>
                <a:lnTo>
                  <a:pt x="0" y="0"/>
                </a:lnTo>
                <a:close/>
              </a:path>
            </a:pathLst>
          </a:custGeom>
          <a:blipFill>
            <a:blip r:embed="rId5"/>
            <a:stretch>
              <a:fillRect l="0" t="-16094" r="0" b="0"/>
            </a:stretch>
          </a:blipFill>
        </p:spPr>
      </p:sp>
      <p:sp>
        <p:nvSpPr>
          <p:cNvPr name="TextBox 5" id="5"/>
          <p:cNvSpPr txBox="true"/>
          <p:nvPr/>
        </p:nvSpPr>
        <p:spPr>
          <a:xfrm rot="0">
            <a:off x="10055907" y="4218713"/>
            <a:ext cx="7203393" cy="789241"/>
          </a:xfrm>
          <a:prstGeom prst="rect">
            <a:avLst/>
          </a:prstGeom>
        </p:spPr>
        <p:txBody>
          <a:bodyPr anchor="t" rtlCol="false" tIns="0" lIns="0" bIns="0" rIns="0">
            <a:spAutoFit/>
          </a:bodyPr>
          <a:lstStyle/>
          <a:p>
            <a:pPr algn="r" marL="0" indent="0" lvl="0">
              <a:lnSpc>
                <a:spcPts val="5808"/>
              </a:lnSpc>
              <a:spcBef>
                <a:spcPct val="0"/>
              </a:spcBef>
            </a:pPr>
            <a:r>
              <a:rPr lang="en-US" sz="5808" spc="-458">
                <a:solidFill>
                  <a:srgbClr val="000000"/>
                </a:solidFill>
                <a:latin typeface="Archivo Black"/>
                <a:ea typeface="Archivo Black"/>
                <a:cs typeface="Archivo Black"/>
                <a:sym typeface="Archivo Black"/>
              </a:rPr>
              <a:t>Rishi Kant.</a:t>
            </a:r>
          </a:p>
        </p:txBody>
      </p:sp>
      <p:sp>
        <p:nvSpPr>
          <p:cNvPr name="TextBox 6" id="6"/>
          <p:cNvSpPr txBox="true"/>
          <p:nvPr/>
        </p:nvSpPr>
        <p:spPr>
          <a:xfrm rot="0">
            <a:off x="12938218" y="981075"/>
            <a:ext cx="4321082" cy="365760"/>
          </a:xfrm>
          <a:prstGeom prst="rect">
            <a:avLst/>
          </a:prstGeom>
        </p:spPr>
        <p:txBody>
          <a:bodyPr anchor="t" rtlCol="false" tIns="0" lIns="0" bIns="0" rIns="0">
            <a:spAutoFit/>
          </a:bodyPr>
          <a:lstStyle/>
          <a:p>
            <a:pPr algn="r">
              <a:lnSpc>
                <a:spcPts val="2939"/>
              </a:lnSpc>
            </a:pPr>
            <a:r>
              <a:rPr lang="en-US" b="true" sz="2099">
                <a:solidFill>
                  <a:srgbClr val="000000"/>
                </a:solidFill>
                <a:latin typeface="Garet Bold"/>
                <a:ea typeface="Garet Bold"/>
                <a:cs typeface="Garet Bold"/>
                <a:sym typeface="Garet Bold"/>
              </a:rPr>
              <a:t>02/15</a:t>
            </a:r>
          </a:p>
        </p:txBody>
      </p:sp>
      <p:sp>
        <p:nvSpPr>
          <p:cNvPr name="TextBox 7" id="7"/>
          <p:cNvSpPr txBox="true"/>
          <p:nvPr/>
        </p:nvSpPr>
        <p:spPr>
          <a:xfrm rot="0">
            <a:off x="8004646" y="8324850"/>
            <a:ext cx="9216554" cy="860425"/>
          </a:xfrm>
          <a:prstGeom prst="rect">
            <a:avLst/>
          </a:prstGeom>
        </p:spPr>
        <p:txBody>
          <a:bodyPr anchor="t" rtlCol="false" tIns="0" lIns="0" bIns="0" rIns="0">
            <a:spAutoFit/>
          </a:bodyPr>
          <a:lstStyle/>
          <a:p>
            <a:pPr algn="r">
              <a:lnSpc>
                <a:spcPts val="3499"/>
              </a:lnSpc>
            </a:pPr>
            <a:r>
              <a:rPr lang="en-US" sz="2499" b="true">
                <a:solidFill>
                  <a:srgbClr val="000000"/>
                </a:solidFill>
                <a:latin typeface="Garet Bold"/>
                <a:ea typeface="Garet Bold"/>
                <a:cs typeface="Garet Bold"/>
                <a:sym typeface="Garet Bold"/>
              </a:rPr>
              <a:t>This session is not about craft, it’s about approach</a:t>
            </a:r>
          </a:p>
          <a:p>
            <a:pPr algn="r">
              <a:lnSpc>
                <a:spcPts val="3499"/>
              </a:lnSpc>
              <a:spcBef>
                <a:spcPct val="0"/>
              </a:spcBef>
            </a:pPr>
            <a:r>
              <a:rPr lang="en-US" b="true" sz="2499">
                <a:solidFill>
                  <a:srgbClr val="000000"/>
                </a:solidFill>
                <a:latin typeface="Garet Bold"/>
                <a:ea typeface="Garet Bold"/>
                <a:cs typeface="Garet Bold"/>
                <a:sym typeface="Garet Bold"/>
              </a:rPr>
              <a:t>and taking ownership while building applications</a:t>
            </a:r>
          </a:p>
        </p:txBody>
      </p:sp>
      <p:graphicFrame>
        <p:nvGraphicFramePr>
          <p:cNvPr name="Table 8" id="8"/>
          <p:cNvGraphicFramePr>
            <a:graphicFrameLocks noGrp="true"/>
          </p:cNvGraphicFramePr>
          <p:nvPr/>
        </p:nvGraphicFramePr>
        <p:xfrm>
          <a:off x="7066479" y="5143500"/>
          <a:ext cx="10192821" cy="2476500"/>
        </p:xfrm>
        <a:graphic>
          <a:graphicData uri="http://schemas.openxmlformats.org/drawingml/2006/table">
            <a:tbl>
              <a:tblPr/>
              <a:tblGrid>
                <a:gridCol w="10192821"/>
              </a:tblGrid>
              <a:tr h="825500">
                <a:tc>
                  <a:txBody>
                    <a:bodyPr anchor="t" rtlCol="false"/>
                    <a:lstStyle/>
                    <a:p>
                      <a:pPr algn="r">
                        <a:lnSpc>
                          <a:spcPts val="2799"/>
                        </a:lnSpc>
                        <a:defRPr/>
                      </a:pPr>
                      <a:r>
                        <a:rPr lang="en-US" sz="1999" i="true">
                          <a:solidFill>
                            <a:srgbClr val="000000"/>
                          </a:solidFill>
                          <a:latin typeface="Garet Italics"/>
                          <a:ea typeface="Garet Italics"/>
                          <a:cs typeface="Garet Italics"/>
                          <a:sym typeface="Garet Italics"/>
                        </a:rPr>
                        <a:t>Strong bias toward polish, scalability, and real-world constraints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5500">
                <a:tc>
                  <a:txBody>
                    <a:bodyPr anchor="t" rtlCol="false"/>
                    <a:lstStyle/>
                    <a:p>
                      <a:pPr algn="r">
                        <a:lnSpc>
                          <a:spcPts val="2799"/>
                        </a:lnSpc>
                        <a:defRPr/>
                      </a:pPr>
                      <a:r>
                        <a:rPr lang="en-US" sz="1999" i="true">
                          <a:solidFill>
                            <a:srgbClr val="000000"/>
                          </a:solidFill>
                          <a:latin typeface="Garet Italics"/>
                          <a:ea typeface="Garet Italics"/>
                          <a:cs typeface="Garet Italics"/>
                          <a:sym typeface="Garet Italics"/>
                        </a:rPr>
                        <a:t>Recently built Winterfell and won a Superteam hackathon worth </a:t>
                      </a:r>
                      <a:r>
                        <a:rPr lang="en-US" b="true" sz="1999" i="true">
                          <a:solidFill>
                            <a:srgbClr val="000000"/>
                          </a:solidFill>
                          <a:latin typeface="Garet Bold Italics"/>
                          <a:ea typeface="Garet Bold Italics"/>
                          <a:cs typeface="Garet Bold Italics"/>
                          <a:sym typeface="Garet Bold Italics"/>
                        </a:rPr>
                        <a:t>1000$</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5500">
                <a:tc>
                  <a:txBody>
                    <a:bodyPr anchor="t" rtlCol="false"/>
                    <a:lstStyle/>
                    <a:p>
                      <a:pPr algn="r">
                        <a:lnSpc>
                          <a:spcPts val="2799"/>
                        </a:lnSpc>
                        <a:defRPr/>
                      </a:pPr>
                      <a:r>
                        <a:rPr lang="en-US" sz="1999" i="true">
                          <a:solidFill>
                            <a:srgbClr val="000000"/>
                          </a:solidFill>
                          <a:latin typeface="Garet Italics"/>
                          <a:ea typeface="Garet Italics"/>
                          <a:cs typeface="Garet Italics"/>
                          <a:sym typeface="Garet Italics"/>
                        </a:rPr>
                        <a:t>Builder focused on end-to-end systems, not just UI demos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10800000">
            <a:off x="11475118" y="0"/>
            <a:ext cx="2611028" cy="4114800"/>
          </a:xfrm>
          <a:custGeom>
            <a:avLst/>
            <a:gdLst/>
            <a:ahLst/>
            <a:cxnLst/>
            <a:rect r="r" b="b" t="t" l="l"/>
            <a:pathLst>
              <a:path h="4114800" w="2611028">
                <a:moveTo>
                  <a:pt x="0" y="0"/>
                </a:moveTo>
                <a:lnTo>
                  <a:pt x="2611028" y="0"/>
                </a:lnTo>
                <a:lnTo>
                  <a:pt x="261102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418643" y="2559509"/>
            <a:ext cx="11479106" cy="1217823"/>
          </a:xfrm>
          <a:prstGeom prst="rect">
            <a:avLst/>
          </a:prstGeom>
        </p:spPr>
        <p:txBody>
          <a:bodyPr anchor="t" rtlCol="false" tIns="0" lIns="0" bIns="0" rIns="0">
            <a:spAutoFit/>
          </a:bodyPr>
          <a:lstStyle/>
          <a:p>
            <a:pPr algn="l" marL="0" indent="0" lvl="0">
              <a:lnSpc>
                <a:spcPts val="9159"/>
              </a:lnSpc>
              <a:spcBef>
                <a:spcPct val="0"/>
              </a:spcBef>
            </a:pPr>
            <a:r>
              <a:rPr lang="en-US" sz="9159" spc="-723">
                <a:solidFill>
                  <a:srgbClr val="000000"/>
                </a:solidFill>
                <a:latin typeface="Archivo Black"/>
                <a:ea typeface="Archivo Black"/>
                <a:cs typeface="Archivo Black"/>
                <a:sym typeface="Archivo Black"/>
              </a:rPr>
              <a:t>The AI Era</a:t>
            </a:r>
          </a:p>
        </p:txBody>
      </p:sp>
      <p:sp>
        <p:nvSpPr>
          <p:cNvPr name="TextBox 5" id="5"/>
          <p:cNvSpPr txBox="true"/>
          <p:nvPr/>
        </p:nvSpPr>
        <p:spPr>
          <a:xfrm rot="0">
            <a:off x="14382445" y="981075"/>
            <a:ext cx="2876855" cy="365760"/>
          </a:xfrm>
          <a:prstGeom prst="rect">
            <a:avLst/>
          </a:prstGeom>
        </p:spPr>
        <p:txBody>
          <a:bodyPr anchor="t" rtlCol="false" tIns="0" lIns="0" bIns="0" rIns="0">
            <a:spAutoFit/>
          </a:bodyPr>
          <a:lstStyle/>
          <a:p>
            <a:pPr algn="r">
              <a:lnSpc>
                <a:spcPts val="2939"/>
              </a:lnSpc>
            </a:pPr>
            <a:r>
              <a:rPr lang="en-US" b="true" sz="2099">
                <a:solidFill>
                  <a:srgbClr val="000000"/>
                </a:solidFill>
                <a:latin typeface="Garet Bold"/>
                <a:ea typeface="Garet Bold"/>
                <a:cs typeface="Garet Bold"/>
                <a:sym typeface="Garet Bold"/>
              </a:rPr>
              <a:t>03/15</a:t>
            </a:r>
          </a:p>
        </p:txBody>
      </p:sp>
      <p:sp>
        <p:nvSpPr>
          <p:cNvPr name="TextBox 6" id="6"/>
          <p:cNvSpPr txBox="true"/>
          <p:nvPr/>
        </p:nvSpPr>
        <p:spPr>
          <a:xfrm rot="0">
            <a:off x="1659157" y="5095875"/>
            <a:ext cx="12097089" cy="2867704"/>
          </a:xfrm>
          <a:prstGeom prst="rect">
            <a:avLst/>
          </a:prstGeom>
        </p:spPr>
        <p:txBody>
          <a:bodyPr anchor="t" rtlCol="false" tIns="0" lIns="0" bIns="0" rIns="0">
            <a:spAutoFit/>
          </a:bodyPr>
          <a:lstStyle/>
          <a:p>
            <a:pPr algn="l">
              <a:lnSpc>
                <a:spcPts val="3112"/>
              </a:lnSpc>
            </a:pPr>
            <a:r>
              <a:rPr lang="en-US" sz="2223" b="true">
                <a:solidFill>
                  <a:srgbClr val="000000"/>
                </a:solidFill>
                <a:latin typeface="Garet Bold"/>
                <a:ea typeface="Garet Bold"/>
                <a:cs typeface="Garet Bold"/>
                <a:sym typeface="Garet Bold"/>
              </a:rPr>
              <a:t>AI can now replicate nearly everything. Be it design, frontend, backend development, you name it. There's an intense debate online about whether human engineers are still necessary, or if AI has made the entire field obsolete.</a:t>
            </a:r>
          </a:p>
          <a:p>
            <a:pPr algn="l">
              <a:lnSpc>
                <a:spcPts val="3112"/>
              </a:lnSpc>
            </a:pPr>
          </a:p>
          <a:p>
            <a:pPr algn="l">
              <a:lnSpc>
                <a:spcPts val="4232"/>
              </a:lnSpc>
            </a:pPr>
            <a:r>
              <a:rPr lang="en-US" sz="3023" b="true">
                <a:solidFill>
                  <a:srgbClr val="000000"/>
                </a:solidFill>
                <a:latin typeface="Garet Bold"/>
                <a:ea typeface="Garet Bold"/>
                <a:cs typeface="Garet Bold"/>
                <a:sym typeface="Garet Bold"/>
              </a:rPr>
              <a:t>so like what has left ?</a:t>
            </a:r>
          </a:p>
          <a:p>
            <a:pPr algn="l">
              <a:lnSpc>
                <a:spcPts val="3112"/>
              </a:lnSpc>
            </a:pPr>
          </a:p>
          <a:p>
            <a:pPr algn="l">
              <a:lnSpc>
                <a:spcPts val="3112"/>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graphicFrame>
        <p:nvGraphicFramePr>
          <p:cNvPr name="Table 3" id="3"/>
          <p:cNvGraphicFramePr>
            <a:graphicFrameLocks noGrp="true"/>
          </p:cNvGraphicFramePr>
          <p:nvPr/>
        </p:nvGraphicFramePr>
        <p:xfrm>
          <a:off x="1028700" y="1559650"/>
          <a:ext cx="6906543" cy="7167700"/>
        </p:xfrm>
        <a:graphic>
          <a:graphicData uri="http://schemas.openxmlformats.org/drawingml/2006/table">
            <a:tbl>
              <a:tblPr/>
              <a:tblGrid>
                <a:gridCol w="919002"/>
                <a:gridCol w="5330141"/>
              </a:tblGrid>
              <a:tr h="1194617">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639"/>
                        </a:lnSpc>
                        <a:defRPr/>
                      </a:pPr>
                      <a:r>
                        <a:rPr lang="en-US" sz="2599" b="true">
                          <a:solidFill>
                            <a:srgbClr val="000000"/>
                          </a:solidFill>
                          <a:latin typeface="Garet Bold"/>
                          <a:ea typeface="Garet Bold"/>
                          <a:cs typeface="Garet Bold"/>
                          <a:sym typeface="Garet Bold"/>
                        </a:rPr>
                        <a:t>Edge cases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194617">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639"/>
                        </a:lnSpc>
                        <a:defRPr/>
                      </a:pPr>
                      <a:r>
                        <a:rPr lang="en-US" sz="2599" b="true">
                          <a:solidFill>
                            <a:srgbClr val="000000"/>
                          </a:solidFill>
                          <a:latin typeface="Garet Bold"/>
                          <a:ea typeface="Garet Bold"/>
                          <a:cs typeface="Garet Bold"/>
                          <a:sym typeface="Garet Bold"/>
                        </a:rPr>
                        <a:t>Micro Interactions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194617">
                <a:tc>
                  <a:txBody>
                    <a:bodyPr anchor="t" rtlCol="false"/>
                    <a:lstStyle/>
                    <a:p>
                      <a:pPr algn="l">
                        <a:lnSpc>
                          <a:spcPts val="2799"/>
                        </a:lnSpc>
                        <a:defRPr/>
                      </a:pPr>
                      <a:r>
                        <a:rPr lang="en-US" sz="1999">
                          <a:solidFill>
                            <a:srgbClr val="000000"/>
                          </a:solidFill>
                          <a:latin typeface="Garet"/>
                          <a:ea typeface="Garet"/>
                          <a:cs typeface="Garet"/>
                          <a:sym typeface="Garet"/>
                        </a:rPr>
                        <a: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639"/>
                        </a:lnSpc>
                        <a:defRPr/>
                      </a:pPr>
                      <a:r>
                        <a:rPr lang="en-US" sz="2599" b="true">
                          <a:solidFill>
                            <a:srgbClr val="000000"/>
                          </a:solidFill>
                          <a:latin typeface="Garet Bold"/>
                          <a:ea typeface="Garet Bold"/>
                          <a:cs typeface="Garet Bold"/>
                          <a:sym typeface="Garet Bold"/>
                        </a:rPr>
                        <a:t>Performace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194617">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639"/>
                        </a:lnSpc>
                        <a:defRPr/>
                      </a:pPr>
                      <a:r>
                        <a:rPr lang="en-US" sz="2599" b="true">
                          <a:solidFill>
                            <a:srgbClr val="000000"/>
                          </a:solidFill>
                          <a:latin typeface="Garet Bold"/>
                          <a:ea typeface="Garet Bold"/>
                          <a:cs typeface="Garet Bold"/>
                          <a:sym typeface="Garet Bold"/>
                        </a:rPr>
                        <a:t>Thoughful defaults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194617">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639"/>
                        </a:lnSpc>
                        <a:defRPr/>
                      </a:pPr>
                      <a:r>
                        <a:rPr lang="en-US" sz="2599" u="sng" b="true">
                          <a:solidFill>
                            <a:srgbClr val="000000"/>
                          </a:solidFill>
                          <a:latin typeface="Garet Bold"/>
                          <a:ea typeface="Garet Bold"/>
                          <a:cs typeface="Garet Bold"/>
                          <a:sym typeface="Garet Bold"/>
                        </a:rPr>
                        <a:t>The Do it Now Mindset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194617">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639"/>
                        </a:lnSpc>
                        <a:defRPr/>
                      </a:pPr>
                      <a:r>
                        <a:rPr lang="en-US" sz="2599" b="true">
                          <a:solidFill>
                            <a:srgbClr val="000000"/>
                          </a:solidFill>
                          <a:latin typeface="Garet Bold"/>
                          <a:ea typeface="Garet Bold"/>
                          <a:cs typeface="Garet Bold"/>
                          <a:sym typeface="Garet Bold"/>
                        </a:rPr>
                        <a:t>ui /ux and DX</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Freeform 4" id="4"/>
          <p:cNvSpPr/>
          <p:nvPr/>
        </p:nvSpPr>
        <p:spPr>
          <a:xfrm flipH="false" flipV="false" rot="0">
            <a:off x="8133757" y="1559650"/>
            <a:ext cx="9125543" cy="7167700"/>
          </a:xfrm>
          <a:custGeom>
            <a:avLst/>
            <a:gdLst/>
            <a:ahLst/>
            <a:cxnLst/>
            <a:rect r="r" b="b" t="t" l="l"/>
            <a:pathLst>
              <a:path h="7167700" w="9125543">
                <a:moveTo>
                  <a:pt x="0" y="0"/>
                </a:moveTo>
                <a:lnTo>
                  <a:pt x="9125543" y="0"/>
                </a:lnTo>
                <a:lnTo>
                  <a:pt x="9125543" y="7167700"/>
                </a:lnTo>
                <a:lnTo>
                  <a:pt x="0" y="7167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9313" y="9088160"/>
            <a:ext cx="3488687" cy="1198840"/>
          </a:xfrm>
          <a:custGeom>
            <a:avLst/>
            <a:gdLst/>
            <a:ahLst/>
            <a:cxnLst/>
            <a:rect r="r" b="b" t="t" l="l"/>
            <a:pathLst>
              <a:path h="1198840" w="3488687">
                <a:moveTo>
                  <a:pt x="0" y="0"/>
                </a:moveTo>
                <a:lnTo>
                  <a:pt x="3488687" y="0"/>
                </a:lnTo>
                <a:lnTo>
                  <a:pt x="3488687" y="1198840"/>
                </a:lnTo>
                <a:lnTo>
                  <a:pt x="0" y="11988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258551" y="1918057"/>
            <a:ext cx="7000749" cy="785704"/>
          </a:xfrm>
          <a:prstGeom prst="rect">
            <a:avLst/>
          </a:prstGeom>
        </p:spPr>
        <p:txBody>
          <a:bodyPr anchor="t" rtlCol="false" tIns="0" lIns="0" bIns="0" rIns="0">
            <a:spAutoFit/>
          </a:bodyPr>
          <a:lstStyle/>
          <a:p>
            <a:pPr algn="just" marL="0" indent="0" lvl="0">
              <a:lnSpc>
                <a:spcPts val="5808"/>
              </a:lnSpc>
              <a:spcBef>
                <a:spcPct val="0"/>
              </a:spcBef>
            </a:pPr>
            <a:r>
              <a:rPr lang="en-US" sz="5808" spc="-458">
                <a:solidFill>
                  <a:srgbClr val="FFFFFF"/>
                </a:solidFill>
                <a:latin typeface="Archivo Black"/>
                <a:ea typeface="Archivo Black"/>
                <a:cs typeface="Archivo Black"/>
                <a:sym typeface="Archivo Black"/>
              </a:rPr>
              <a:t>The 1% Difference</a:t>
            </a:r>
          </a:p>
        </p:txBody>
      </p:sp>
      <p:sp>
        <p:nvSpPr>
          <p:cNvPr name="TextBox 7" id="7"/>
          <p:cNvSpPr txBox="true"/>
          <p:nvPr/>
        </p:nvSpPr>
        <p:spPr>
          <a:xfrm rot="0">
            <a:off x="9902665" y="7556359"/>
            <a:ext cx="7000749" cy="785704"/>
          </a:xfrm>
          <a:prstGeom prst="rect">
            <a:avLst/>
          </a:prstGeom>
        </p:spPr>
        <p:txBody>
          <a:bodyPr anchor="t" rtlCol="false" tIns="0" lIns="0" bIns="0" rIns="0">
            <a:spAutoFit/>
          </a:bodyPr>
          <a:lstStyle/>
          <a:p>
            <a:pPr algn="r" marL="0" indent="0" lvl="0">
              <a:lnSpc>
                <a:spcPts val="5808"/>
              </a:lnSpc>
              <a:spcBef>
                <a:spcPct val="0"/>
              </a:spcBef>
            </a:pPr>
            <a:r>
              <a:rPr lang="en-US" sz="5808" spc="-458">
                <a:solidFill>
                  <a:srgbClr val="F2E9DD"/>
                </a:solidFill>
                <a:latin typeface="Archivo Black"/>
                <a:ea typeface="Archivo Black"/>
                <a:cs typeface="Archivo Black"/>
                <a:sym typeface="Archivo Black"/>
              </a:rPr>
              <a:t>Butterfly Effect</a:t>
            </a:r>
          </a:p>
        </p:txBody>
      </p:sp>
      <p:sp>
        <p:nvSpPr>
          <p:cNvPr name="TextBox 8" id="8"/>
          <p:cNvSpPr txBox="true"/>
          <p:nvPr/>
        </p:nvSpPr>
        <p:spPr>
          <a:xfrm rot="0">
            <a:off x="9902665" y="6733624"/>
            <a:ext cx="7000749" cy="491701"/>
          </a:xfrm>
          <a:prstGeom prst="rect">
            <a:avLst/>
          </a:prstGeom>
        </p:spPr>
        <p:txBody>
          <a:bodyPr anchor="t" rtlCol="false" tIns="0" lIns="0" bIns="0" rIns="0">
            <a:spAutoFit/>
          </a:bodyPr>
          <a:lstStyle/>
          <a:p>
            <a:pPr algn="r" marL="0" indent="0" lvl="0">
              <a:lnSpc>
                <a:spcPts val="3608"/>
              </a:lnSpc>
              <a:spcBef>
                <a:spcPct val="0"/>
              </a:spcBef>
            </a:pPr>
            <a:r>
              <a:rPr lang="en-US" sz="3608" spc="-285">
                <a:solidFill>
                  <a:srgbClr val="F2E9DD"/>
                </a:solidFill>
                <a:latin typeface="Archivo Black"/>
                <a:ea typeface="Archivo Black"/>
                <a:cs typeface="Archivo Black"/>
                <a:sym typeface="Archivo Black"/>
              </a:rPr>
              <a:t>which adds the</a:t>
            </a:r>
          </a:p>
        </p:txBody>
      </p:sp>
      <p:sp>
        <p:nvSpPr>
          <p:cNvPr name="TextBox 9" id="9"/>
          <p:cNvSpPr txBox="true"/>
          <p:nvPr/>
        </p:nvSpPr>
        <p:spPr>
          <a:xfrm rot="0">
            <a:off x="14382445" y="981075"/>
            <a:ext cx="2876855" cy="365760"/>
          </a:xfrm>
          <a:prstGeom prst="rect">
            <a:avLst/>
          </a:prstGeom>
        </p:spPr>
        <p:txBody>
          <a:bodyPr anchor="t" rtlCol="false" tIns="0" lIns="0" bIns="0" rIns="0">
            <a:spAutoFit/>
          </a:bodyPr>
          <a:lstStyle/>
          <a:p>
            <a:pPr algn="r">
              <a:lnSpc>
                <a:spcPts val="2939"/>
              </a:lnSpc>
            </a:pPr>
            <a:r>
              <a:rPr lang="en-US" b="true" sz="2099">
                <a:solidFill>
                  <a:srgbClr val="000000"/>
                </a:solidFill>
                <a:latin typeface="Garet Bold"/>
                <a:ea typeface="Garet Bold"/>
                <a:cs typeface="Garet Bold"/>
                <a:sym typeface="Garet Bold"/>
              </a:rPr>
              <a:t>04/15</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grpSp>
        <p:nvGrpSpPr>
          <p:cNvPr name="Group 3" id="3"/>
          <p:cNvGrpSpPr/>
          <p:nvPr/>
        </p:nvGrpSpPr>
        <p:grpSpPr>
          <a:xfrm rot="0">
            <a:off x="5543434" y="0"/>
            <a:ext cx="7201132" cy="10287000"/>
            <a:chOff x="0" y="0"/>
            <a:chExt cx="9601509" cy="13716000"/>
          </a:xfrm>
        </p:grpSpPr>
        <p:pic>
          <p:nvPicPr>
            <p:cNvPr name="Picture 4" id="4"/>
            <p:cNvPicPr>
              <a:picLocks noChangeAspect="true"/>
            </p:cNvPicPr>
            <p:nvPr/>
          </p:nvPicPr>
          <p:blipFill>
            <a:blip r:embed="rId3"/>
            <a:srcRect l="983" t="0" r="52377" b="0"/>
            <a:stretch>
              <a:fillRect/>
            </a:stretch>
          </p:blipFill>
          <p:spPr>
            <a:xfrm flipH="false" flipV="false">
              <a:off x="0" y="0"/>
              <a:ext cx="9601509" cy="13716000"/>
            </a:xfrm>
            <a:prstGeom prst="rect">
              <a:avLst/>
            </a:prstGeom>
          </p:spPr>
        </p:pic>
      </p:grpSp>
      <p:sp>
        <p:nvSpPr>
          <p:cNvPr name="TextBox 5" id="5"/>
          <p:cNvSpPr txBox="true"/>
          <p:nvPr/>
        </p:nvSpPr>
        <p:spPr>
          <a:xfrm rot="0">
            <a:off x="1736732" y="2376865"/>
            <a:ext cx="3120902" cy="1044575"/>
          </a:xfrm>
          <a:prstGeom prst="rect">
            <a:avLst/>
          </a:prstGeom>
        </p:spPr>
        <p:txBody>
          <a:bodyPr anchor="t" rtlCol="false" tIns="0" lIns="0" bIns="0" rIns="0">
            <a:spAutoFit/>
          </a:bodyPr>
          <a:lstStyle/>
          <a:p>
            <a:pPr algn="l">
              <a:lnSpc>
                <a:spcPts val="2800"/>
              </a:lnSpc>
            </a:pPr>
            <a:r>
              <a:rPr lang="en-US" sz="2000">
                <a:solidFill>
                  <a:srgbClr val="000000"/>
                </a:solidFill>
                <a:latin typeface="Garet"/>
                <a:ea typeface="Garet"/>
                <a:cs typeface="Garet"/>
                <a:sym typeface="Garet"/>
              </a:rPr>
              <a:t>An application which was built to just showcase its purpose</a:t>
            </a:r>
          </a:p>
        </p:txBody>
      </p:sp>
      <p:sp>
        <p:nvSpPr>
          <p:cNvPr name="TextBox 6" id="6"/>
          <p:cNvSpPr txBox="true"/>
          <p:nvPr/>
        </p:nvSpPr>
        <p:spPr>
          <a:xfrm rot="0">
            <a:off x="1028700" y="2376865"/>
            <a:ext cx="467670" cy="339725"/>
          </a:xfrm>
          <a:prstGeom prst="rect">
            <a:avLst/>
          </a:prstGeom>
        </p:spPr>
        <p:txBody>
          <a:bodyPr anchor="t" rtlCol="false" tIns="0" lIns="0" bIns="0" rIns="0">
            <a:spAutoFit/>
          </a:bodyPr>
          <a:lstStyle/>
          <a:p>
            <a:pPr algn="r">
              <a:lnSpc>
                <a:spcPts val="2800"/>
              </a:lnSpc>
            </a:pPr>
            <a:r>
              <a:rPr lang="en-US" b="true" sz="2000">
                <a:solidFill>
                  <a:srgbClr val="000000"/>
                </a:solidFill>
                <a:latin typeface="Garet Bold"/>
                <a:ea typeface="Garet Bold"/>
                <a:cs typeface="Garet Bold"/>
                <a:sym typeface="Garet Bold"/>
              </a:rPr>
              <a:t>01</a:t>
            </a:r>
          </a:p>
        </p:txBody>
      </p:sp>
      <p:sp>
        <p:nvSpPr>
          <p:cNvPr name="TextBox 7" id="7"/>
          <p:cNvSpPr txBox="true"/>
          <p:nvPr/>
        </p:nvSpPr>
        <p:spPr>
          <a:xfrm rot="0">
            <a:off x="1044134" y="4046106"/>
            <a:ext cx="467670" cy="339725"/>
          </a:xfrm>
          <a:prstGeom prst="rect">
            <a:avLst/>
          </a:prstGeom>
        </p:spPr>
        <p:txBody>
          <a:bodyPr anchor="t" rtlCol="false" tIns="0" lIns="0" bIns="0" rIns="0">
            <a:spAutoFit/>
          </a:bodyPr>
          <a:lstStyle/>
          <a:p>
            <a:pPr algn="r">
              <a:lnSpc>
                <a:spcPts val="2800"/>
              </a:lnSpc>
            </a:pPr>
            <a:r>
              <a:rPr lang="en-US" b="true" sz="2000">
                <a:solidFill>
                  <a:srgbClr val="000000"/>
                </a:solidFill>
                <a:latin typeface="Garet Bold"/>
                <a:ea typeface="Garet Bold"/>
                <a:cs typeface="Garet Bold"/>
                <a:sym typeface="Garet Bold"/>
              </a:rPr>
              <a:t>02</a:t>
            </a:r>
          </a:p>
        </p:txBody>
      </p:sp>
      <p:sp>
        <p:nvSpPr>
          <p:cNvPr name="TextBox 8" id="8"/>
          <p:cNvSpPr txBox="true"/>
          <p:nvPr/>
        </p:nvSpPr>
        <p:spPr>
          <a:xfrm rot="0">
            <a:off x="-2972282" y="842540"/>
            <a:ext cx="7203393" cy="785704"/>
          </a:xfrm>
          <a:prstGeom prst="rect">
            <a:avLst/>
          </a:prstGeom>
        </p:spPr>
        <p:txBody>
          <a:bodyPr anchor="t" rtlCol="false" tIns="0" lIns="0" bIns="0" rIns="0">
            <a:spAutoFit/>
          </a:bodyPr>
          <a:lstStyle/>
          <a:p>
            <a:pPr algn="r" marL="0" indent="0" lvl="0">
              <a:lnSpc>
                <a:spcPts val="5808"/>
              </a:lnSpc>
              <a:spcBef>
                <a:spcPct val="0"/>
              </a:spcBef>
            </a:pPr>
            <a:r>
              <a:rPr lang="en-US" sz="5808" spc="-458">
                <a:solidFill>
                  <a:srgbClr val="000000"/>
                </a:solidFill>
                <a:latin typeface="Archivo Black"/>
                <a:ea typeface="Archivo Black"/>
                <a:cs typeface="Archivo Black"/>
                <a:sym typeface="Archivo Black"/>
              </a:rPr>
              <a:t>Project</a:t>
            </a:r>
          </a:p>
        </p:txBody>
      </p:sp>
      <p:sp>
        <p:nvSpPr>
          <p:cNvPr name="TextBox 9" id="9"/>
          <p:cNvSpPr txBox="true"/>
          <p:nvPr/>
        </p:nvSpPr>
        <p:spPr>
          <a:xfrm rot="0">
            <a:off x="14138398" y="2658275"/>
            <a:ext cx="3120902" cy="1397000"/>
          </a:xfrm>
          <a:prstGeom prst="rect">
            <a:avLst/>
          </a:prstGeom>
        </p:spPr>
        <p:txBody>
          <a:bodyPr anchor="t" rtlCol="false" tIns="0" lIns="0" bIns="0" rIns="0">
            <a:spAutoFit/>
          </a:bodyPr>
          <a:lstStyle/>
          <a:p>
            <a:pPr algn="l">
              <a:lnSpc>
                <a:spcPts val="2800"/>
              </a:lnSpc>
            </a:pPr>
            <a:r>
              <a:rPr lang="en-US" sz="2000">
                <a:solidFill>
                  <a:srgbClr val="000000"/>
                </a:solidFill>
                <a:latin typeface="Garet"/>
                <a:ea typeface="Garet"/>
                <a:cs typeface="Garet"/>
                <a:sym typeface="Garet"/>
              </a:rPr>
              <a:t>An application which is been built in away that real users will kick in and smash it</a:t>
            </a:r>
          </a:p>
        </p:txBody>
      </p:sp>
      <p:sp>
        <p:nvSpPr>
          <p:cNvPr name="TextBox 10" id="10"/>
          <p:cNvSpPr txBox="true"/>
          <p:nvPr/>
        </p:nvSpPr>
        <p:spPr>
          <a:xfrm rot="0">
            <a:off x="13430366" y="2658275"/>
            <a:ext cx="467670" cy="339725"/>
          </a:xfrm>
          <a:prstGeom prst="rect">
            <a:avLst/>
          </a:prstGeom>
        </p:spPr>
        <p:txBody>
          <a:bodyPr anchor="t" rtlCol="false" tIns="0" lIns="0" bIns="0" rIns="0">
            <a:spAutoFit/>
          </a:bodyPr>
          <a:lstStyle/>
          <a:p>
            <a:pPr algn="r">
              <a:lnSpc>
                <a:spcPts val="2800"/>
              </a:lnSpc>
            </a:pPr>
            <a:r>
              <a:rPr lang="en-US" b="true" sz="2000">
                <a:solidFill>
                  <a:srgbClr val="000000"/>
                </a:solidFill>
                <a:latin typeface="Garet Bold"/>
                <a:ea typeface="Garet Bold"/>
                <a:cs typeface="Garet Bold"/>
                <a:sym typeface="Garet Bold"/>
              </a:rPr>
              <a:t>01</a:t>
            </a:r>
          </a:p>
        </p:txBody>
      </p:sp>
      <p:sp>
        <p:nvSpPr>
          <p:cNvPr name="TextBox 11" id="11"/>
          <p:cNvSpPr txBox="true"/>
          <p:nvPr/>
        </p:nvSpPr>
        <p:spPr>
          <a:xfrm rot="0">
            <a:off x="13449416" y="4344200"/>
            <a:ext cx="467670" cy="339725"/>
          </a:xfrm>
          <a:prstGeom prst="rect">
            <a:avLst/>
          </a:prstGeom>
        </p:spPr>
        <p:txBody>
          <a:bodyPr anchor="t" rtlCol="false" tIns="0" lIns="0" bIns="0" rIns="0">
            <a:spAutoFit/>
          </a:bodyPr>
          <a:lstStyle/>
          <a:p>
            <a:pPr algn="r">
              <a:lnSpc>
                <a:spcPts val="2800"/>
              </a:lnSpc>
            </a:pPr>
            <a:r>
              <a:rPr lang="en-US" b="true" sz="2000">
                <a:solidFill>
                  <a:srgbClr val="000000"/>
                </a:solidFill>
                <a:latin typeface="Garet Bold"/>
                <a:ea typeface="Garet Bold"/>
                <a:cs typeface="Garet Bold"/>
                <a:sym typeface="Garet Bold"/>
              </a:rPr>
              <a:t>02</a:t>
            </a:r>
          </a:p>
        </p:txBody>
      </p:sp>
      <p:sp>
        <p:nvSpPr>
          <p:cNvPr name="TextBox 12" id="12"/>
          <p:cNvSpPr txBox="true"/>
          <p:nvPr/>
        </p:nvSpPr>
        <p:spPr>
          <a:xfrm rot="0">
            <a:off x="14126579" y="4344200"/>
            <a:ext cx="3120902" cy="3511550"/>
          </a:xfrm>
          <a:prstGeom prst="rect">
            <a:avLst/>
          </a:prstGeom>
        </p:spPr>
        <p:txBody>
          <a:bodyPr anchor="t" rtlCol="false" tIns="0" lIns="0" bIns="0" rIns="0">
            <a:spAutoFit/>
          </a:bodyPr>
          <a:lstStyle/>
          <a:p>
            <a:pPr algn="l">
              <a:lnSpc>
                <a:spcPts val="2800"/>
              </a:lnSpc>
            </a:pPr>
            <a:r>
              <a:rPr lang="en-US" sz="2000">
                <a:solidFill>
                  <a:srgbClr val="000000"/>
                </a:solidFill>
                <a:latin typeface="Garet"/>
                <a:ea typeface="Garet"/>
                <a:cs typeface="Garet"/>
                <a:sym typeface="Garet"/>
              </a:rPr>
              <a:t>"In a product mindset, you take ownership of quality at every level. You don't just ship code that 'works', you refine it until it truly serves users well. This means spending time on details others might dismiss</a:t>
            </a:r>
          </a:p>
        </p:txBody>
      </p:sp>
      <p:sp>
        <p:nvSpPr>
          <p:cNvPr name="TextBox 13" id="13"/>
          <p:cNvSpPr txBox="true"/>
          <p:nvPr/>
        </p:nvSpPr>
        <p:spPr>
          <a:xfrm rot="0">
            <a:off x="9429384" y="1123950"/>
            <a:ext cx="7203393" cy="785704"/>
          </a:xfrm>
          <a:prstGeom prst="rect">
            <a:avLst/>
          </a:prstGeom>
        </p:spPr>
        <p:txBody>
          <a:bodyPr anchor="t" rtlCol="false" tIns="0" lIns="0" bIns="0" rIns="0">
            <a:spAutoFit/>
          </a:bodyPr>
          <a:lstStyle/>
          <a:p>
            <a:pPr algn="r" marL="0" indent="0" lvl="0">
              <a:lnSpc>
                <a:spcPts val="5808"/>
              </a:lnSpc>
              <a:spcBef>
                <a:spcPct val="0"/>
              </a:spcBef>
            </a:pPr>
            <a:r>
              <a:rPr lang="en-US" sz="5808" spc="-458">
                <a:solidFill>
                  <a:srgbClr val="000000"/>
                </a:solidFill>
                <a:latin typeface="Archivo Black"/>
                <a:ea typeface="Archivo Black"/>
                <a:cs typeface="Archivo Black"/>
                <a:sym typeface="Archivo Black"/>
              </a:rPr>
              <a:t>Product</a:t>
            </a:r>
          </a:p>
        </p:txBody>
      </p:sp>
      <p:sp>
        <p:nvSpPr>
          <p:cNvPr name="TextBox 14" id="14"/>
          <p:cNvSpPr txBox="true"/>
          <p:nvPr/>
        </p:nvSpPr>
        <p:spPr>
          <a:xfrm rot="0">
            <a:off x="1717682" y="4017175"/>
            <a:ext cx="3120902" cy="1397000"/>
          </a:xfrm>
          <a:prstGeom prst="rect">
            <a:avLst/>
          </a:prstGeom>
        </p:spPr>
        <p:txBody>
          <a:bodyPr anchor="t" rtlCol="false" tIns="0" lIns="0" bIns="0" rIns="0">
            <a:spAutoFit/>
          </a:bodyPr>
          <a:lstStyle/>
          <a:p>
            <a:pPr algn="l">
              <a:lnSpc>
                <a:spcPts val="2800"/>
              </a:lnSpc>
            </a:pPr>
            <a:r>
              <a:rPr lang="en-US" sz="2000">
                <a:solidFill>
                  <a:srgbClr val="000000"/>
                </a:solidFill>
                <a:latin typeface="Garet"/>
                <a:ea typeface="Garet"/>
                <a:cs typeface="Garet"/>
                <a:sym typeface="Garet"/>
              </a:rPr>
              <a:t>Bugs and improvements are “next sprint” problems.</a:t>
            </a:r>
          </a:p>
          <a:p>
            <a:pPr algn="l">
              <a:lnSpc>
                <a:spcPts val="2800"/>
              </a:lnSpc>
            </a:pPr>
          </a:p>
        </p:txBody>
      </p:sp>
      <p:sp>
        <p:nvSpPr>
          <p:cNvPr name="TextBox 15" id="15"/>
          <p:cNvSpPr txBox="true"/>
          <p:nvPr/>
        </p:nvSpPr>
        <p:spPr>
          <a:xfrm rot="0">
            <a:off x="14126579" y="8148309"/>
            <a:ext cx="3120902" cy="1749425"/>
          </a:xfrm>
          <a:prstGeom prst="rect">
            <a:avLst/>
          </a:prstGeom>
        </p:spPr>
        <p:txBody>
          <a:bodyPr anchor="t" rtlCol="false" tIns="0" lIns="0" bIns="0" rIns="0">
            <a:spAutoFit/>
          </a:bodyPr>
          <a:lstStyle/>
          <a:p>
            <a:pPr algn="l">
              <a:lnSpc>
                <a:spcPts val="2800"/>
              </a:lnSpc>
            </a:pPr>
            <a:r>
              <a:rPr lang="en-US" sz="2000">
                <a:solidFill>
                  <a:srgbClr val="000000"/>
                </a:solidFill>
                <a:latin typeface="Garet"/>
                <a:ea typeface="Garet"/>
                <a:cs typeface="Garet"/>
                <a:sym typeface="Garet"/>
              </a:rPr>
              <a:t>Thinks in terms of scalability, maintenance, and evolution.</a:t>
            </a:r>
          </a:p>
          <a:p>
            <a:pPr algn="l">
              <a:lnSpc>
                <a:spcPts val="2800"/>
              </a:lnSpc>
            </a:pPr>
          </a:p>
        </p:txBody>
      </p:sp>
      <p:sp>
        <p:nvSpPr>
          <p:cNvPr name="TextBox 16" id="16"/>
          <p:cNvSpPr txBox="true"/>
          <p:nvPr/>
        </p:nvSpPr>
        <p:spPr>
          <a:xfrm rot="0">
            <a:off x="13418547" y="8148309"/>
            <a:ext cx="467670" cy="339725"/>
          </a:xfrm>
          <a:prstGeom prst="rect">
            <a:avLst/>
          </a:prstGeom>
        </p:spPr>
        <p:txBody>
          <a:bodyPr anchor="t" rtlCol="false" tIns="0" lIns="0" bIns="0" rIns="0">
            <a:spAutoFit/>
          </a:bodyPr>
          <a:lstStyle/>
          <a:p>
            <a:pPr algn="r">
              <a:lnSpc>
                <a:spcPts val="2800"/>
              </a:lnSpc>
            </a:pPr>
            <a:r>
              <a:rPr lang="en-US" b="true" sz="2000">
                <a:solidFill>
                  <a:srgbClr val="000000"/>
                </a:solidFill>
                <a:latin typeface="Garet Bold"/>
                <a:ea typeface="Garet Bold"/>
                <a:cs typeface="Garet Bold"/>
                <a:sym typeface="Garet Bold"/>
              </a:rPr>
              <a:t>03</a:t>
            </a:r>
          </a:p>
        </p:txBody>
      </p:sp>
      <p:sp>
        <p:nvSpPr>
          <p:cNvPr name="TextBox 17" id="17"/>
          <p:cNvSpPr txBox="true"/>
          <p:nvPr/>
        </p:nvSpPr>
        <p:spPr>
          <a:xfrm rot="0">
            <a:off x="1717682" y="5708934"/>
            <a:ext cx="3120902" cy="1044575"/>
          </a:xfrm>
          <a:prstGeom prst="rect">
            <a:avLst/>
          </a:prstGeom>
        </p:spPr>
        <p:txBody>
          <a:bodyPr anchor="t" rtlCol="false" tIns="0" lIns="0" bIns="0" rIns="0">
            <a:spAutoFit/>
          </a:bodyPr>
          <a:lstStyle/>
          <a:p>
            <a:pPr algn="l">
              <a:lnSpc>
                <a:spcPts val="2800"/>
              </a:lnSpc>
            </a:pPr>
            <a:r>
              <a:rPr lang="en-US" sz="2000">
                <a:solidFill>
                  <a:srgbClr val="000000"/>
                </a:solidFill>
                <a:latin typeface="Garet"/>
                <a:ea typeface="Garet"/>
                <a:cs typeface="Garet"/>
                <a:sym typeface="Garet"/>
              </a:rPr>
              <a:t>Shortcuts are taken to hit the deadline</a:t>
            </a:r>
          </a:p>
          <a:p>
            <a:pPr algn="l">
              <a:lnSpc>
                <a:spcPts val="2800"/>
              </a:lnSpc>
            </a:pPr>
          </a:p>
        </p:txBody>
      </p:sp>
      <p:sp>
        <p:nvSpPr>
          <p:cNvPr name="TextBox 18" id="18"/>
          <p:cNvSpPr txBox="true"/>
          <p:nvPr/>
        </p:nvSpPr>
        <p:spPr>
          <a:xfrm rot="0">
            <a:off x="1009650" y="5708934"/>
            <a:ext cx="467670" cy="339725"/>
          </a:xfrm>
          <a:prstGeom prst="rect">
            <a:avLst/>
          </a:prstGeom>
        </p:spPr>
        <p:txBody>
          <a:bodyPr anchor="t" rtlCol="false" tIns="0" lIns="0" bIns="0" rIns="0">
            <a:spAutoFit/>
          </a:bodyPr>
          <a:lstStyle/>
          <a:p>
            <a:pPr algn="r">
              <a:lnSpc>
                <a:spcPts val="2800"/>
              </a:lnSpc>
            </a:pPr>
            <a:r>
              <a:rPr lang="en-US" b="true" sz="2000">
                <a:solidFill>
                  <a:srgbClr val="000000"/>
                </a:solidFill>
                <a:latin typeface="Garet Bold"/>
                <a:ea typeface="Garet Bold"/>
                <a:cs typeface="Garet Bold"/>
                <a:sym typeface="Garet Bold"/>
              </a:rPr>
              <a:t>03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1028700" y="2770799"/>
            <a:ext cx="8987069" cy="5841595"/>
          </a:xfrm>
          <a:custGeom>
            <a:avLst/>
            <a:gdLst/>
            <a:ahLst/>
            <a:cxnLst/>
            <a:rect r="r" b="b" t="t" l="l"/>
            <a:pathLst>
              <a:path h="5841595" w="8987069">
                <a:moveTo>
                  <a:pt x="0" y="0"/>
                </a:moveTo>
                <a:lnTo>
                  <a:pt x="8987069" y="0"/>
                </a:lnTo>
                <a:lnTo>
                  <a:pt x="8987069" y="5841596"/>
                </a:lnTo>
                <a:lnTo>
                  <a:pt x="0" y="5841596"/>
                </a:lnTo>
                <a:lnTo>
                  <a:pt x="0" y="0"/>
                </a:lnTo>
                <a:close/>
              </a:path>
            </a:pathLst>
          </a:custGeom>
          <a:blipFill>
            <a:blip r:embed="rId3"/>
            <a:stretch>
              <a:fillRect l="0" t="0" r="0" b="0"/>
            </a:stretch>
          </a:blipFill>
        </p:spPr>
      </p:sp>
      <p:sp>
        <p:nvSpPr>
          <p:cNvPr name="TextBox 4" id="4"/>
          <p:cNvSpPr txBox="true"/>
          <p:nvPr/>
        </p:nvSpPr>
        <p:spPr>
          <a:xfrm rot="0">
            <a:off x="14160481" y="981075"/>
            <a:ext cx="3711482" cy="365760"/>
          </a:xfrm>
          <a:prstGeom prst="rect">
            <a:avLst/>
          </a:prstGeom>
        </p:spPr>
        <p:txBody>
          <a:bodyPr anchor="t" rtlCol="false" tIns="0" lIns="0" bIns="0" rIns="0">
            <a:spAutoFit/>
          </a:bodyPr>
          <a:lstStyle/>
          <a:p>
            <a:pPr algn="r">
              <a:lnSpc>
                <a:spcPts val="2939"/>
              </a:lnSpc>
            </a:pPr>
            <a:r>
              <a:rPr lang="en-US" b="true" sz="2099">
                <a:solidFill>
                  <a:srgbClr val="000000"/>
                </a:solidFill>
                <a:latin typeface="Garet Bold"/>
                <a:ea typeface="Garet Bold"/>
                <a:cs typeface="Garet Bold"/>
                <a:sym typeface="Garet Bold"/>
              </a:rPr>
              <a:t>06/15</a:t>
            </a:r>
          </a:p>
        </p:txBody>
      </p:sp>
      <p:sp>
        <p:nvSpPr>
          <p:cNvPr name="TextBox 5" id="5"/>
          <p:cNvSpPr txBox="true"/>
          <p:nvPr/>
        </p:nvSpPr>
        <p:spPr>
          <a:xfrm rot="0">
            <a:off x="1028700" y="1145835"/>
            <a:ext cx="15785976" cy="1018025"/>
          </a:xfrm>
          <a:prstGeom prst="rect">
            <a:avLst/>
          </a:prstGeom>
        </p:spPr>
        <p:txBody>
          <a:bodyPr anchor="t" rtlCol="false" tIns="0" lIns="0" bIns="0" rIns="0">
            <a:spAutoFit/>
          </a:bodyPr>
          <a:lstStyle/>
          <a:p>
            <a:pPr algn="l" marL="0" indent="0" lvl="0">
              <a:lnSpc>
                <a:spcPts val="7086"/>
              </a:lnSpc>
              <a:spcBef>
                <a:spcPct val="0"/>
              </a:spcBef>
            </a:pPr>
            <a:r>
              <a:rPr lang="en-US" sz="9085" spc="-717">
                <a:solidFill>
                  <a:srgbClr val="000000"/>
                </a:solidFill>
                <a:latin typeface="Archivo Black"/>
                <a:ea typeface="Archivo Black"/>
                <a:cs typeface="Archivo Black"/>
                <a:sym typeface="Archivo Black"/>
              </a:rPr>
              <a:t>THE WINTERFELL TIMELINE</a:t>
            </a:r>
          </a:p>
        </p:txBody>
      </p:sp>
      <p:grpSp>
        <p:nvGrpSpPr>
          <p:cNvPr name="Group 6" id="6"/>
          <p:cNvGrpSpPr/>
          <p:nvPr/>
        </p:nvGrpSpPr>
        <p:grpSpPr>
          <a:xfrm rot="0">
            <a:off x="10349276" y="2249584"/>
            <a:ext cx="6910024" cy="7017375"/>
            <a:chOff x="0" y="0"/>
            <a:chExt cx="9213365" cy="9356500"/>
          </a:xfrm>
        </p:grpSpPr>
        <p:sp>
          <p:nvSpPr>
            <p:cNvPr name="TextBox 7" id="7"/>
            <p:cNvSpPr txBox="true"/>
            <p:nvPr/>
          </p:nvSpPr>
          <p:spPr>
            <a:xfrm rot="0">
              <a:off x="0" y="-28575"/>
              <a:ext cx="5578028" cy="437710"/>
            </a:xfrm>
            <a:prstGeom prst="rect">
              <a:avLst/>
            </a:prstGeom>
          </p:spPr>
          <p:txBody>
            <a:bodyPr anchor="t" rtlCol="false" tIns="0" lIns="0" bIns="0" rIns="0">
              <a:spAutoFit/>
            </a:bodyPr>
            <a:lstStyle/>
            <a:p>
              <a:pPr algn="l" marL="0" indent="0" lvl="0">
                <a:lnSpc>
                  <a:spcPts val="2649"/>
                </a:lnSpc>
                <a:spcBef>
                  <a:spcPct val="0"/>
                </a:spcBef>
              </a:pPr>
            </a:p>
          </p:txBody>
        </p:sp>
        <p:sp>
          <p:nvSpPr>
            <p:cNvPr name="TextBox 8" id="8"/>
            <p:cNvSpPr txBox="true"/>
            <p:nvPr/>
          </p:nvSpPr>
          <p:spPr>
            <a:xfrm rot="0">
              <a:off x="0" y="580481"/>
              <a:ext cx="9213365" cy="8776019"/>
            </a:xfrm>
            <a:prstGeom prst="rect">
              <a:avLst/>
            </a:prstGeom>
          </p:spPr>
          <p:txBody>
            <a:bodyPr anchor="t" rtlCol="false" tIns="0" lIns="0" bIns="0" rIns="0">
              <a:spAutoFit/>
            </a:bodyPr>
            <a:lstStyle/>
            <a:p>
              <a:pPr algn="l" marL="377096" indent="-188548" lvl="1">
                <a:lnSpc>
                  <a:spcPts val="2270"/>
                </a:lnSpc>
                <a:buFont typeface="Arial"/>
                <a:buChar char="•"/>
              </a:pPr>
              <a:r>
                <a:rPr lang="en-US" sz="1746">
                  <a:solidFill>
                    <a:srgbClr val="000000"/>
                  </a:solidFill>
                  <a:latin typeface="Garet"/>
                  <a:ea typeface="Garet"/>
                  <a:cs typeface="Garet"/>
                  <a:sym typeface="Garet"/>
                </a:rPr>
                <a:t>The idea originated in early September while attending a Solana ecosystem event in Mumbai, organized by Superteam and Apex.</a:t>
              </a:r>
            </a:p>
            <a:p>
              <a:pPr algn="l">
                <a:lnSpc>
                  <a:spcPts val="2270"/>
                </a:lnSpc>
              </a:pPr>
            </a:p>
            <a:p>
              <a:pPr algn="l" marL="377096" indent="-188548" lvl="1">
                <a:lnSpc>
                  <a:spcPts val="2270"/>
                </a:lnSpc>
                <a:buFont typeface="Arial"/>
                <a:buChar char="•"/>
              </a:pPr>
              <a:r>
                <a:rPr lang="en-US" sz="1746">
                  <a:solidFill>
                    <a:srgbClr val="000000"/>
                  </a:solidFill>
                  <a:latin typeface="Garet"/>
                  <a:ea typeface="Garet"/>
                  <a:cs typeface="Garet"/>
                  <a:sym typeface="Garet"/>
                </a:rPr>
                <a:t>Seeing teams build deep Web3 infrastructure—some scaling from early-stage projects to billion-dollar revenues—was a major inflection point.</a:t>
              </a:r>
            </a:p>
            <a:p>
              <a:pPr algn="l">
                <a:lnSpc>
                  <a:spcPts val="2270"/>
                </a:lnSpc>
              </a:pPr>
            </a:p>
            <a:p>
              <a:pPr algn="l" marL="377096" indent="-188548" lvl="1">
                <a:lnSpc>
                  <a:spcPts val="2270"/>
                </a:lnSpc>
                <a:buFont typeface="Arial"/>
                <a:buChar char="•"/>
              </a:pPr>
              <a:r>
                <a:rPr lang="en-US" sz="1746">
                  <a:solidFill>
                    <a:srgbClr val="000000"/>
                  </a:solidFill>
                  <a:latin typeface="Garet"/>
                  <a:ea typeface="Garet"/>
                  <a:cs typeface="Garet"/>
                  <a:sym typeface="Garet"/>
                </a:rPr>
                <a:t>On 7th September, during a 100x class, we were discussing the architecture of Lovable and how such applications are built.</a:t>
              </a:r>
            </a:p>
            <a:p>
              <a:pPr algn="l">
                <a:lnSpc>
                  <a:spcPts val="2270"/>
                </a:lnSpc>
              </a:pPr>
            </a:p>
            <a:p>
              <a:pPr algn="l" marL="377096" indent="-188548" lvl="1">
                <a:lnSpc>
                  <a:spcPts val="2270"/>
                </a:lnSpc>
                <a:buFont typeface="Arial"/>
                <a:buChar char="•"/>
              </a:pPr>
              <a:r>
                <a:rPr lang="en-US" sz="1746">
                  <a:solidFill>
                    <a:srgbClr val="000000"/>
                  </a:solidFill>
                  <a:latin typeface="Garet"/>
                  <a:ea typeface="Garet"/>
                  <a:cs typeface="Garet"/>
                  <a:sym typeface="Garet"/>
                </a:rPr>
                <a:t>During that session, Kirat proposed the idea that if someone can build Lovable but for Anchor smart contracts, that would be a good fit for the Colosseum and Superteam hackathons.</a:t>
              </a:r>
            </a:p>
            <a:p>
              <a:pPr algn="l">
                <a:lnSpc>
                  <a:spcPts val="2270"/>
                </a:lnSpc>
              </a:pPr>
            </a:p>
            <a:p>
              <a:pPr algn="l" marL="377096" indent="-188548" lvl="1">
                <a:lnSpc>
                  <a:spcPts val="2270"/>
                </a:lnSpc>
                <a:buFont typeface="Arial"/>
                <a:buChar char="•"/>
              </a:pPr>
              <a:r>
                <a:rPr lang="en-US" sz="1746">
                  <a:solidFill>
                    <a:srgbClr val="000000"/>
                  </a:solidFill>
                  <a:latin typeface="Garet"/>
                  <a:ea typeface="Garet"/>
                  <a:cs typeface="Garet"/>
                  <a:sym typeface="Garet"/>
                </a:rPr>
                <a:t>The class ended at 7:30 PM; by 8:30 PM, the repository was live, the database was set up, and authentication was in place.</a:t>
              </a:r>
            </a:p>
            <a:p>
              <a:pPr algn="l">
                <a:lnSpc>
                  <a:spcPts val="2270"/>
                </a:lnSpc>
              </a:pPr>
            </a:p>
            <a:p>
              <a:pPr algn="l" marL="377096" indent="-188548" lvl="1">
                <a:lnSpc>
                  <a:spcPts val="2270"/>
                </a:lnSpc>
                <a:buFont typeface="Arial"/>
                <a:buChar char="•"/>
              </a:pPr>
              <a:r>
                <a:rPr lang="en-US" sz="1746">
                  <a:solidFill>
                    <a:srgbClr val="000000"/>
                  </a:solidFill>
                  <a:latin typeface="Garet"/>
                  <a:ea typeface="Garet"/>
                  <a:cs typeface="Garet"/>
                  <a:sym typeface="Garet"/>
                </a:rPr>
                <a:t>Everything you are seeing on the app screen has been built in a span of 23 duays. </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AutoShape 3" id="3"/>
          <p:cNvSpPr/>
          <p:nvPr/>
        </p:nvSpPr>
        <p:spPr>
          <a:xfrm flipV="true">
            <a:off x="1028700" y="5978032"/>
            <a:ext cx="15040203" cy="9525"/>
          </a:xfrm>
          <a:prstGeom prst="line">
            <a:avLst/>
          </a:prstGeom>
          <a:ln cap="rnd" w="19050">
            <a:solidFill>
              <a:srgbClr val="000000"/>
            </a:solidFill>
            <a:prstDash val="solid"/>
            <a:headEnd type="none" len="sm" w="sm"/>
            <a:tailEnd type="none" len="sm" w="sm"/>
          </a:ln>
        </p:spPr>
      </p:sp>
      <p:sp>
        <p:nvSpPr>
          <p:cNvPr name="Freeform 4" id="4"/>
          <p:cNvSpPr/>
          <p:nvPr/>
        </p:nvSpPr>
        <p:spPr>
          <a:xfrm flipH="false" flipV="false" rot="5400000">
            <a:off x="16273082" y="5339971"/>
            <a:ext cx="867763" cy="1276122"/>
          </a:xfrm>
          <a:custGeom>
            <a:avLst/>
            <a:gdLst/>
            <a:ahLst/>
            <a:cxnLst/>
            <a:rect r="r" b="b" t="t" l="l"/>
            <a:pathLst>
              <a:path h="1276122" w="867763">
                <a:moveTo>
                  <a:pt x="0" y="0"/>
                </a:moveTo>
                <a:lnTo>
                  <a:pt x="867763" y="0"/>
                </a:lnTo>
                <a:lnTo>
                  <a:pt x="867763" y="1276122"/>
                </a:lnTo>
                <a:lnTo>
                  <a:pt x="0" y="12761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1162887"/>
            <a:ext cx="12578723" cy="785704"/>
          </a:xfrm>
          <a:prstGeom prst="rect">
            <a:avLst/>
          </a:prstGeom>
        </p:spPr>
        <p:txBody>
          <a:bodyPr anchor="t" rtlCol="false" tIns="0" lIns="0" bIns="0" rIns="0">
            <a:spAutoFit/>
          </a:bodyPr>
          <a:lstStyle/>
          <a:p>
            <a:pPr algn="l" marL="0" indent="0" lvl="0">
              <a:lnSpc>
                <a:spcPts val="5808"/>
              </a:lnSpc>
              <a:spcBef>
                <a:spcPct val="0"/>
              </a:spcBef>
            </a:pPr>
            <a:r>
              <a:rPr lang="en-US" sz="5808" spc="-458">
                <a:solidFill>
                  <a:srgbClr val="000000"/>
                </a:solidFill>
                <a:latin typeface="Archivo Black"/>
                <a:ea typeface="Archivo Black"/>
                <a:cs typeface="Archivo Black"/>
                <a:sym typeface="Archivo Black"/>
              </a:rPr>
              <a:t>Understand the user journey map</a:t>
            </a:r>
          </a:p>
        </p:txBody>
      </p:sp>
      <p:sp>
        <p:nvSpPr>
          <p:cNvPr name="TextBox 6" id="6"/>
          <p:cNvSpPr txBox="true"/>
          <p:nvPr/>
        </p:nvSpPr>
        <p:spPr>
          <a:xfrm rot="0">
            <a:off x="12938218" y="981075"/>
            <a:ext cx="4321082" cy="365760"/>
          </a:xfrm>
          <a:prstGeom prst="rect">
            <a:avLst/>
          </a:prstGeom>
        </p:spPr>
        <p:txBody>
          <a:bodyPr anchor="t" rtlCol="false" tIns="0" lIns="0" bIns="0" rIns="0">
            <a:spAutoFit/>
          </a:bodyPr>
          <a:lstStyle/>
          <a:p>
            <a:pPr algn="r">
              <a:lnSpc>
                <a:spcPts val="2939"/>
              </a:lnSpc>
            </a:pPr>
            <a:r>
              <a:rPr lang="en-US" b="true" sz="2099">
                <a:solidFill>
                  <a:srgbClr val="000000"/>
                </a:solidFill>
                <a:latin typeface="Garet Bold"/>
                <a:ea typeface="Garet Bold"/>
                <a:cs typeface="Garet Bold"/>
                <a:sym typeface="Garet Bold"/>
              </a:rPr>
              <a:t>07/15</a:t>
            </a:r>
          </a:p>
        </p:txBody>
      </p:sp>
      <p:sp>
        <p:nvSpPr>
          <p:cNvPr name="TextBox 7" id="7"/>
          <p:cNvSpPr txBox="true"/>
          <p:nvPr/>
        </p:nvSpPr>
        <p:spPr>
          <a:xfrm rot="0">
            <a:off x="1028700" y="2127374"/>
            <a:ext cx="6720560" cy="339725"/>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000000"/>
                </a:solidFill>
                <a:latin typeface="Garet"/>
                <a:ea typeface="Garet"/>
                <a:cs typeface="Garet"/>
                <a:sym typeface="Garet"/>
              </a:rPr>
              <a:t>always think about the user journey map,</a:t>
            </a:r>
          </a:p>
        </p:txBody>
      </p:sp>
      <p:grpSp>
        <p:nvGrpSpPr>
          <p:cNvPr name="Group 8" id="8"/>
          <p:cNvGrpSpPr/>
          <p:nvPr/>
        </p:nvGrpSpPr>
        <p:grpSpPr>
          <a:xfrm rot="0">
            <a:off x="529450" y="6537583"/>
            <a:ext cx="3735705" cy="1415516"/>
            <a:chOff x="0" y="0"/>
            <a:chExt cx="4980940" cy="1887355"/>
          </a:xfrm>
        </p:grpSpPr>
        <p:sp>
          <p:nvSpPr>
            <p:cNvPr name="TextBox 9" id="9"/>
            <p:cNvSpPr txBox="true"/>
            <p:nvPr/>
          </p:nvSpPr>
          <p:spPr>
            <a:xfrm rot="0">
              <a:off x="0" y="-19050"/>
              <a:ext cx="3503629" cy="1280583"/>
            </a:xfrm>
            <a:prstGeom prst="rect">
              <a:avLst/>
            </a:prstGeom>
          </p:spPr>
          <p:txBody>
            <a:bodyPr anchor="t" rtlCol="false" tIns="0" lIns="0" bIns="0" rIns="0">
              <a:spAutoFit/>
            </a:bodyPr>
            <a:lstStyle/>
            <a:p>
              <a:pPr algn="l" marL="0" indent="0" lvl="0">
                <a:lnSpc>
                  <a:spcPts val="2600"/>
                </a:lnSpc>
                <a:spcBef>
                  <a:spcPct val="0"/>
                </a:spcBef>
              </a:pPr>
              <a:r>
                <a:rPr lang="en-US" b="true" sz="2000">
                  <a:solidFill>
                    <a:srgbClr val="000000"/>
                  </a:solidFill>
                  <a:latin typeface="Garet Bold"/>
                  <a:ea typeface="Garet Bold"/>
                  <a:cs typeface="Garet Bold"/>
                  <a:sym typeface="Garet Bold"/>
                </a:rPr>
                <a:t>Traction: Onboarding / Entry Point</a:t>
              </a:r>
            </a:p>
          </p:txBody>
        </p:sp>
        <p:sp>
          <p:nvSpPr>
            <p:cNvPr name="TextBox 10" id="10"/>
            <p:cNvSpPr txBox="true"/>
            <p:nvPr/>
          </p:nvSpPr>
          <p:spPr>
            <a:xfrm rot="0">
              <a:off x="0" y="1390151"/>
              <a:ext cx="4980940" cy="497205"/>
            </a:xfrm>
            <a:prstGeom prst="rect">
              <a:avLst/>
            </a:prstGeom>
          </p:spPr>
          <p:txBody>
            <a:bodyPr anchor="t" rtlCol="false" tIns="0" lIns="0" bIns="0" rIns="0">
              <a:spAutoFit/>
            </a:bodyPr>
            <a:lstStyle/>
            <a:p>
              <a:pPr algn="l" marL="0" indent="0" lvl="0">
                <a:lnSpc>
                  <a:spcPts val="1560"/>
                </a:lnSpc>
                <a:spcBef>
                  <a:spcPct val="0"/>
                </a:spcBef>
              </a:pPr>
              <a:r>
                <a:rPr lang="en-US" sz="1200">
                  <a:solidFill>
                    <a:srgbClr val="000000"/>
                  </a:solidFill>
                  <a:latin typeface="Garet"/>
                  <a:ea typeface="Garet"/>
                  <a:cs typeface="Garet"/>
                  <a:sym typeface="Garet"/>
                </a:rPr>
                <a:t>Users enter Winterfell primarily through developer-centric channels.</a:t>
              </a:r>
            </a:p>
          </p:txBody>
        </p:sp>
      </p:grpSp>
      <p:grpSp>
        <p:nvGrpSpPr>
          <p:cNvPr name="Group 11" id="11"/>
          <p:cNvGrpSpPr/>
          <p:nvPr/>
        </p:nvGrpSpPr>
        <p:grpSpPr>
          <a:xfrm rot="0">
            <a:off x="2811117" y="3743449"/>
            <a:ext cx="3770670" cy="2010251"/>
            <a:chOff x="0" y="0"/>
            <a:chExt cx="5027560" cy="2680335"/>
          </a:xfrm>
        </p:grpSpPr>
        <p:sp>
          <p:nvSpPr>
            <p:cNvPr name="TextBox 12" id="12"/>
            <p:cNvSpPr txBox="true"/>
            <p:nvPr/>
          </p:nvSpPr>
          <p:spPr>
            <a:xfrm rot="0">
              <a:off x="0" y="-19050"/>
              <a:ext cx="3440864" cy="848783"/>
            </a:xfrm>
            <a:prstGeom prst="rect">
              <a:avLst/>
            </a:prstGeom>
          </p:spPr>
          <p:txBody>
            <a:bodyPr anchor="t" rtlCol="false" tIns="0" lIns="0" bIns="0" rIns="0">
              <a:spAutoFit/>
            </a:bodyPr>
            <a:lstStyle/>
            <a:p>
              <a:pPr algn="just" marL="0" indent="0" lvl="0">
                <a:lnSpc>
                  <a:spcPts val="2600"/>
                </a:lnSpc>
                <a:spcBef>
                  <a:spcPct val="0"/>
                </a:spcBef>
              </a:pPr>
              <a:r>
                <a:rPr lang="en-US" b="true" sz="2000">
                  <a:solidFill>
                    <a:srgbClr val="000000"/>
                  </a:solidFill>
                  <a:latin typeface="Garet Bold"/>
                  <a:ea typeface="Garet Bold"/>
                  <a:cs typeface="Garet Bold"/>
                  <a:sym typeface="Garet Bold"/>
                </a:rPr>
                <a:t>Getting inside the application</a:t>
              </a:r>
            </a:p>
          </p:txBody>
        </p:sp>
        <p:sp>
          <p:nvSpPr>
            <p:cNvPr name="TextBox 13" id="13"/>
            <p:cNvSpPr txBox="true"/>
            <p:nvPr/>
          </p:nvSpPr>
          <p:spPr>
            <a:xfrm rot="0">
              <a:off x="0" y="1006899"/>
              <a:ext cx="5027560" cy="1673436"/>
            </a:xfrm>
            <a:prstGeom prst="rect">
              <a:avLst/>
            </a:prstGeom>
          </p:spPr>
          <p:txBody>
            <a:bodyPr anchor="t" rtlCol="false" tIns="0" lIns="0" bIns="0" rIns="0">
              <a:spAutoFit/>
            </a:bodyPr>
            <a:lstStyle/>
            <a:p>
              <a:pPr algn="l" marL="0" indent="0" lvl="0">
                <a:lnSpc>
                  <a:spcPts val="1690"/>
                </a:lnSpc>
                <a:spcBef>
                  <a:spcPct val="0"/>
                </a:spcBef>
              </a:pPr>
              <a:r>
                <a:rPr lang="en-US" sz="1300">
                  <a:solidFill>
                    <a:srgbClr val="000000"/>
                  </a:solidFill>
                  <a:latin typeface="Garet"/>
                  <a:ea typeface="Garet"/>
                  <a:cs typeface="Garet"/>
                  <a:sym typeface="Garet"/>
                </a:rPr>
                <a:t>Since the core audience are developers and the product requires code checkout, GitHub sign-in is the primary authentication method we supported. To support non-developer users, Google sign-in is provided as a fallback.</a:t>
              </a:r>
            </a:p>
          </p:txBody>
        </p:sp>
      </p:grpSp>
      <p:grpSp>
        <p:nvGrpSpPr>
          <p:cNvPr name="Group 14" id="14"/>
          <p:cNvGrpSpPr/>
          <p:nvPr/>
        </p:nvGrpSpPr>
        <p:grpSpPr>
          <a:xfrm rot="0">
            <a:off x="12493854" y="6726239"/>
            <a:ext cx="4123962" cy="1223746"/>
            <a:chOff x="0" y="0"/>
            <a:chExt cx="5498615" cy="1631662"/>
          </a:xfrm>
        </p:grpSpPr>
        <p:sp>
          <p:nvSpPr>
            <p:cNvPr name="TextBox 15" id="15"/>
            <p:cNvSpPr txBox="true"/>
            <p:nvPr/>
          </p:nvSpPr>
          <p:spPr>
            <a:xfrm rot="0">
              <a:off x="0" y="-19050"/>
              <a:ext cx="5498615" cy="416983"/>
            </a:xfrm>
            <a:prstGeom prst="rect">
              <a:avLst/>
            </a:prstGeom>
          </p:spPr>
          <p:txBody>
            <a:bodyPr anchor="t" rtlCol="false" tIns="0" lIns="0" bIns="0" rIns="0">
              <a:spAutoFit/>
            </a:bodyPr>
            <a:lstStyle/>
            <a:p>
              <a:pPr algn="l" marL="0" indent="0" lvl="0">
                <a:lnSpc>
                  <a:spcPts val="2600"/>
                </a:lnSpc>
                <a:spcBef>
                  <a:spcPct val="0"/>
                </a:spcBef>
              </a:pPr>
              <a:r>
                <a:rPr lang="en-US" b="true" sz="2000">
                  <a:solidFill>
                    <a:srgbClr val="000000"/>
                  </a:solidFill>
                  <a:latin typeface="Garet Bold"/>
                  <a:ea typeface="Garet Bold"/>
                  <a:cs typeface="Garet Bold"/>
                  <a:sym typeface="Garet Bold"/>
                </a:rPr>
                <a:t>Retention &amp; Trust Signals</a:t>
              </a:r>
            </a:p>
          </p:txBody>
        </p:sp>
        <p:sp>
          <p:nvSpPr>
            <p:cNvPr name="TextBox 16" id="16"/>
            <p:cNvSpPr txBox="true"/>
            <p:nvPr/>
          </p:nvSpPr>
          <p:spPr>
            <a:xfrm rot="0">
              <a:off x="0" y="517026"/>
              <a:ext cx="5498615" cy="1114636"/>
            </a:xfrm>
            <a:prstGeom prst="rect">
              <a:avLst/>
            </a:prstGeom>
          </p:spPr>
          <p:txBody>
            <a:bodyPr anchor="t" rtlCol="false" tIns="0" lIns="0" bIns="0" rIns="0">
              <a:spAutoFit/>
            </a:bodyPr>
            <a:lstStyle/>
            <a:p>
              <a:pPr algn="l" marL="0" indent="0" lvl="0">
                <a:lnSpc>
                  <a:spcPts val="1690"/>
                </a:lnSpc>
                <a:spcBef>
                  <a:spcPct val="0"/>
                </a:spcBef>
              </a:pPr>
              <a:r>
                <a:rPr lang="en-US" sz="1300">
                  <a:solidFill>
                    <a:srgbClr val="000000"/>
                  </a:solidFill>
                  <a:latin typeface="Garet"/>
                  <a:ea typeface="Garet"/>
                  <a:cs typeface="Garet"/>
                  <a:sym typeface="Garet"/>
                </a:rPr>
                <a:t>If users feel stuck or annoyed even once, you’re kinda screwed. Very important stage, try to take reviews. Make sure the you was able to deliver what user has came for</a:t>
              </a:r>
            </a:p>
          </p:txBody>
        </p:sp>
      </p:grpSp>
      <p:sp>
        <p:nvSpPr>
          <p:cNvPr name="Freeform 17" id="17"/>
          <p:cNvSpPr/>
          <p:nvPr/>
        </p:nvSpPr>
        <p:spPr>
          <a:xfrm flipH="false" flipV="false" rot="0">
            <a:off x="1028700" y="5787656"/>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3795224" y="5787656"/>
            <a:ext cx="380752" cy="380752"/>
          </a:xfrm>
          <a:custGeom>
            <a:avLst/>
            <a:gdLst/>
            <a:ahLst/>
            <a:cxnLst/>
            <a:rect r="r" b="b" t="t" l="l"/>
            <a:pathLst>
              <a:path h="380752" w="380752">
                <a:moveTo>
                  <a:pt x="0" y="0"/>
                </a:moveTo>
                <a:lnTo>
                  <a:pt x="380753" y="0"/>
                </a:lnTo>
                <a:lnTo>
                  <a:pt x="380753"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6938227" y="5787656"/>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0081229" y="5797181"/>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1" id="21"/>
          <p:cNvGrpSpPr/>
          <p:nvPr/>
        </p:nvGrpSpPr>
        <p:grpSpPr>
          <a:xfrm rot="0">
            <a:off x="5644414" y="6465850"/>
            <a:ext cx="4715771" cy="2028031"/>
            <a:chOff x="0" y="0"/>
            <a:chExt cx="6287695" cy="2704042"/>
          </a:xfrm>
        </p:grpSpPr>
        <p:sp>
          <p:nvSpPr>
            <p:cNvPr name="TextBox 22" id="22"/>
            <p:cNvSpPr txBox="true"/>
            <p:nvPr/>
          </p:nvSpPr>
          <p:spPr>
            <a:xfrm rot="0">
              <a:off x="0" y="-19050"/>
              <a:ext cx="6287695" cy="416983"/>
            </a:xfrm>
            <a:prstGeom prst="rect">
              <a:avLst/>
            </a:prstGeom>
          </p:spPr>
          <p:txBody>
            <a:bodyPr anchor="t" rtlCol="false" tIns="0" lIns="0" bIns="0" rIns="0">
              <a:spAutoFit/>
            </a:bodyPr>
            <a:lstStyle/>
            <a:p>
              <a:pPr algn="l" marL="0" indent="0" lvl="0">
                <a:lnSpc>
                  <a:spcPts val="2600"/>
                </a:lnSpc>
                <a:spcBef>
                  <a:spcPct val="0"/>
                </a:spcBef>
              </a:pPr>
              <a:r>
                <a:rPr lang="en-US" b="true" sz="2000">
                  <a:solidFill>
                    <a:srgbClr val="000000"/>
                  </a:solidFill>
                  <a:latin typeface="Garet Bold"/>
                  <a:ea typeface="Garet Bold"/>
                  <a:cs typeface="Garet Bold"/>
                  <a:sym typeface="Garet Bold"/>
                </a:rPr>
                <a:t>Discovery</a:t>
              </a:r>
            </a:p>
          </p:txBody>
        </p:sp>
        <p:sp>
          <p:nvSpPr>
            <p:cNvPr name="TextBox 23" id="23"/>
            <p:cNvSpPr txBox="true"/>
            <p:nvPr/>
          </p:nvSpPr>
          <p:spPr>
            <a:xfrm rot="0">
              <a:off x="0" y="575099"/>
              <a:ext cx="5391442" cy="2128943"/>
            </a:xfrm>
            <a:prstGeom prst="rect">
              <a:avLst/>
            </a:prstGeom>
          </p:spPr>
          <p:txBody>
            <a:bodyPr anchor="t" rtlCol="false" tIns="0" lIns="0" bIns="0" rIns="0">
              <a:spAutoFit/>
            </a:bodyPr>
            <a:lstStyle/>
            <a:p>
              <a:pPr algn="l">
                <a:lnSpc>
                  <a:spcPts val="1820"/>
                </a:lnSpc>
              </a:pPr>
              <a:r>
                <a:rPr lang="en-US" sz="1400">
                  <a:solidFill>
                    <a:srgbClr val="000000"/>
                  </a:solidFill>
                  <a:latin typeface="Garet"/>
                  <a:ea typeface="Garet"/>
                  <a:cs typeface="Garet"/>
                  <a:sym typeface="Garet"/>
                </a:rPr>
                <a:t>Here users learn who we are as a business and what we aim to deliver by exploring key features through clear and intuitive navigation.</a:t>
              </a:r>
            </a:p>
            <a:p>
              <a:pPr algn="l">
                <a:lnSpc>
                  <a:spcPts val="1820"/>
                </a:lnSpc>
              </a:pPr>
            </a:p>
            <a:p>
              <a:pPr algn="l">
                <a:lnSpc>
                  <a:spcPts val="1820"/>
                </a:lnSpc>
              </a:pPr>
            </a:p>
            <a:p>
              <a:pPr algn="l" marL="0" indent="0" lvl="0">
                <a:lnSpc>
                  <a:spcPts val="1820"/>
                </a:lnSpc>
                <a:spcBef>
                  <a:spcPct val="0"/>
                </a:spcBef>
              </a:pPr>
            </a:p>
          </p:txBody>
        </p:sp>
      </p:grpSp>
      <p:grpSp>
        <p:nvGrpSpPr>
          <p:cNvPr name="Group 24" id="24"/>
          <p:cNvGrpSpPr/>
          <p:nvPr/>
        </p:nvGrpSpPr>
        <p:grpSpPr>
          <a:xfrm rot="0">
            <a:off x="8564264" y="3970117"/>
            <a:ext cx="4262519" cy="1476851"/>
            <a:chOff x="0" y="0"/>
            <a:chExt cx="5683358" cy="1969135"/>
          </a:xfrm>
        </p:grpSpPr>
        <p:sp>
          <p:nvSpPr>
            <p:cNvPr name="TextBox 25" id="25"/>
            <p:cNvSpPr txBox="true"/>
            <p:nvPr/>
          </p:nvSpPr>
          <p:spPr>
            <a:xfrm rot="0">
              <a:off x="0" y="-19050"/>
              <a:ext cx="3440864" cy="416983"/>
            </a:xfrm>
            <a:prstGeom prst="rect">
              <a:avLst/>
            </a:prstGeom>
          </p:spPr>
          <p:txBody>
            <a:bodyPr anchor="t" rtlCol="false" tIns="0" lIns="0" bIns="0" rIns="0">
              <a:spAutoFit/>
            </a:bodyPr>
            <a:lstStyle/>
            <a:p>
              <a:pPr algn="just" marL="0" indent="0" lvl="0">
                <a:lnSpc>
                  <a:spcPts val="2600"/>
                </a:lnSpc>
                <a:spcBef>
                  <a:spcPct val="0"/>
                </a:spcBef>
              </a:pPr>
              <a:r>
                <a:rPr lang="en-US" b="true" sz="2000">
                  <a:solidFill>
                    <a:srgbClr val="000000"/>
                  </a:solidFill>
                  <a:latin typeface="Garet Bold"/>
                  <a:ea typeface="Garet Bold"/>
                  <a:cs typeface="Garet Bold"/>
                  <a:sym typeface="Garet Bold"/>
                </a:rPr>
                <a:t>Playground</a:t>
              </a:r>
            </a:p>
          </p:txBody>
        </p:sp>
        <p:sp>
          <p:nvSpPr>
            <p:cNvPr name="TextBox 26" id="26"/>
            <p:cNvSpPr txBox="true"/>
            <p:nvPr/>
          </p:nvSpPr>
          <p:spPr>
            <a:xfrm rot="0">
              <a:off x="0" y="575099"/>
              <a:ext cx="5683358" cy="1394036"/>
            </a:xfrm>
            <a:prstGeom prst="rect">
              <a:avLst/>
            </a:prstGeom>
          </p:spPr>
          <p:txBody>
            <a:bodyPr anchor="t" rtlCol="false" tIns="0" lIns="0" bIns="0" rIns="0">
              <a:spAutoFit/>
            </a:bodyPr>
            <a:lstStyle/>
            <a:p>
              <a:pPr algn="just">
                <a:lnSpc>
                  <a:spcPts val="1690"/>
                </a:lnSpc>
              </a:pPr>
              <a:r>
                <a:rPr lang="en-US" sz="1300">
                  <a:solidFill>
                    <a:srgbClr val="000000"/>
                  </a:solidFill>
                  <a:latin typeface="Garet"/>
                  <a:ea typeface="Garet"/>
                  <a:cs typeface="Garet"/>
                  <a:sym typeface="Garet"/>
                </a:rPr>
                <a:t>This is where users experience the true value of the application by actively using the product. </a:t>
              </a:r>
            </a:p>
            <a:p>
              <a:pPr algn="just" marL="0" indent="0" lvl="0">
                <a:lnSpc>
                  <a:spcPts val="1690"/>
                </a:lnSpc>
                <a:spcBef>
                  <a:spcPct val="0"/>
                </a:spcBef>
              </a:pPr>
              <a:r>
                <a:rPr lang="en-US" sz="1300">
                  <a:solidFill>
                    <a:srgbClr val="000000"/>
                  </a:solidFill>
                  <a:latin typeface="Garet"/>
                  <a:ea typeface="Garet"/>
                  <a:cs typeface="Garet"/>
                  <a:sym typeface="Garet"/>
                </a:rPr>
                <a:t>Things like loading, skeletons and retry logic on fails should be there, even a minute edge case can F up the whole experience</a:t>
              </a:r>
            </a:p>
          </p:txBody>
        </p:sp>
      </p:grpSp>
      <p:sp>
        <p:nvSpPr>
          <p:cNvPr name="Freeform 27" id="27"/>
          <p:cNvSpPr/>
          <p:nvPr/>
        </p:nvSpPr>
        <p:spPr>
          <a:xfrm flipH="false" flipV="false" rot="0">
            <a:off x="13226671" y="5787656"/>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1402065" y="1444943"/>
            <a:ext cx="16044968" cy="1117786"/>
          </a:xfrm>
          <a:prstGeom prst="rect">
            <a:avLst/>
          </a:prstGeom>
        </p:spPr>
        <p:txBody>
          <a:bodyPr anchor="t" rtlCol="false" tIns="0" lIns="0" bIns="0" rIns="0">
            <a:spAutoFit/>
          </a:bodyPr>
          <a:lstStyle/>
          <a:p>
            <a:pPr algn="r" marL="0" indent="0" lvl="0">
              <a:lnSpc>
                <a:spcPts val="7763"/>
              </a:lnSpc>
              <a:spcBef>
                <a:spcPct val="0"/>
              </a:spcBef>
            </a:pPr>
            <a:r>
              <a:rPr lang="en-US" sz="9953" spc="-786">
                <a:solidFill>
                  <a:srgbClr val="000000"/>
                </a:solidFill>
                <a:latin typeface="Archivo Black"/>
                <a:ea typeface="Archivo Black"/>
                <a:cs typeface="Archivo Black"/>
                <a:sym typeface="Archivo Black"/>
              </a:rPr>
              <a:t>THE ICEBERG PRINCIPLE</a:t>
            </a:r>
          </a:p>
        </p:txBody>
      </p:sp>
      <p:sp>
        <p:nvSpPr>
          <p:cNvPr name="Freeform 4" id="4"/>
          <p:cNvSpPr/>
          <p:nvPr/>
        </p:nvSpPr>
        <p:spPr>
          <a:xfrm flipH="false" flipV="false" rot="5400000">
            <a:off x="945853" y="-3147462"/>
            <a:ext cx="3284602" cy="5176307"/>
          </a:xfrm>
          <a:custGeom>
            <a:avLst/>
            <a:gdLst/>
            <a:ahLst/>
            <a:cxnLst/>
            <a:rect r="r" b="b" t="t" l="l"/>
            <a:pathLst>
              <a:path h="5176307" w="3284602">
                <a:moveTo>
                  <a:pt x="0" y="0"/>
                </a:moveTo>
                <a:lnTo>
                  <a:pt x="3284602" y="0"/>
                </a:lnTo>
                <a:lnTo>
                  <a:pt x="3284602" y="5176307"/>
                </a:lnTo>
                <a:lnTo>
                  <a:pt x="0" y="5176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800000">
            <a:off x="-1642301" y="0"/>
            <a:ext cx="3284602" cy="5176307"/>
          </a:xfrm>
          <a:custGeom>
            <a:avLst/>
            <a:gdLst/>
            <a:ahLst/>
            <a:cxnLst/>
            <a:rect r="r" b="b" t="t" l="l"/>
            <a:pathLst>
              <a:path h="5176307" w="3284602">
                <a:moveTo>
                  <a:pt x="0" y="0"/>
                </a:moveTo>
                <a:lnTo>
                  <a:pt x="3284602" y="0"/>
                </a:lnTo>
                <a:lnTo>
                  <a:pt x="3284602" y="5176307"/>
                </a:lnTo>
                <a:lnTo>
                  <a:pt x="0" y="5176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325306" y="2960514"/>
            <a:ext cx="7368448" cy="4783351"/>
          </a:xfrm>
          <a:custGeom>
            <a:avLst/>
            <a:gdLst/>
            <a:ahLst/>
            <a:cxnLst/>
            <a:rect r="r" b="b" t="t" l="l"/>
            <a:pathLst>
              <a:path h="4783351" w="7368448">
                <a:moveTo>
                  <a:pt x="0" y="0"/>
                </a:moveTo>
                <a:lnTo>
                  <a:pt x="7368448" y="0"/>
                </a:lnTo>
                <a:lnTo>
                  <a:pt x="7368448" y="4783351"/>
                </a:lnTo>
                <a:lnTo>
                  <a:pt x="0" y="4783351"/>
                </a:lnTo>
                <a:lnTo>
                  <a:pt x="0" y="0"/>
                </a:lnTo>
                <a:close/>
              </a:path>
            </a:pathLst>
          </a:custGeom>
          <a:blipFill>
            <a:blip r:embed="rId5"/>
            <a:stretch>
              <a:fillRect l="0" t="0" r="0" b="0"/>
            </a:stretch>
          </a:blipFill>
        </p:spPr>
      </p:sp>
      <p:sp>
        <p:nvSpPr>
          <p:cNvPr name="TextBox 7" id="7"/>
          <p:cNvSpPr txBox="true"/>
          <p:nvPr/>
        </p:nvSpPr>
        <p:spPr>
          <a:xfrm rot="0">
            <a:off x="12938218" y="981075"/>
            <a:ext cx="4321082" cy="365760"/>
          </a:xfrm>
          <a:prstGeom prst="rect">
            <a:avLst/>
          </a:prstGeom>
        </p:spPr>
        <p:txBody>
          <a:bodyPr anchor="t" rtlCol="false" tIns="0" lIns="0" bIns="0" rIns="0">
            <a:spAutoFit/>
          </a:bodyPr>
          <a:lstStyle/>
          <a:p>
            <a:pPr algn="r">
              <a:lnSpc>
                <a:spcPts val="2939"/>
              </a:lnSpc>
            </a:pPr>
            <a:r>
              <a:rPr lang="en-US" b="true" sz="2099">
                <a:solidFill>
                  <a:srgbClr val="000000"/>
                </a:solidFill>
                <a:latin typeface="Garet Bold"/>
                <a:ea typeface="Garet Bold"/>
                <a:cs typeface="Garet Bold"/>
                <a:sym typeface="Garet Bold"/>
              </a:rPr>
              <a:t>08/15</a:t>
            </a:r>
          </a:p>
        </p:txBody>
      </p:sp>
      <p:sp>
        <p:nvSpPr>
          <p:cNvPr name="TextBox 8" id="8"/>
          <p:cNvSpPr txBox="true"/>
          <p:nvPr/>
        </p:nvSpPr>
        <p:spPr>
          <a:xfrm rot="0">
            <a:off x="10281592" y="2887808"/>
            <a:ext cx="7165441" cy="2101850"/>
          </a:xfrm>
          <a:prstGeom prst="rect">
            <a:avLst/>
          </a:prstGeom>
        </p:spPr>
        <p:txBody>
          <a:bodyPr anchor="t" rtlCol="false" tIns="0" lIns="0" bIns="0" rIns="0">
            <a:spAutoFit/>
          </a:bodyPr>
          <a:lstStyle/>
          <a:p>
            <a:pPr algn="l">
              <a:lnSpc>
                <a:spcPts val="2800"/>
              </a:lnSpc>
            </a:pPr>
            <a:r>
              <a:rPr lang="en-US" sz="2000">
                <a:solidFill>
                  <a:srgbClr val="000000"/>
                </a:solidFill>
                <a:latin typeface="Garet"/>
                <a:ea typeface="Garet"/>
                <a:cs typeface="Garet"/>
                <a:sym typeface="Garet"/>
              </a:rPr>
              <a:t>What appears to be a simple “add collaborator” feature actually hides several important considerations beneath the surface:</a:t>
            </a:r>
          </a:p>
          <a:p>
            <a:pPr algn="l">
              <a:lnSpc>
                <a:spcPts val="2800"/>
              </a:lnSpc>
            </a:pPr>
          </a:p>
          <a:p>
            <a:pPr algn="l">
              <a:lnSpc>
                <a:spcPts val="2800"/>
              </a:lnSpc>
            </a:pPr>
            <a:r>
              <a:rPr lang="en-US" sz="2000">
                <a:solidFill>
                  <a:srgbClr val="000000"/>
                </a:solidFill>
                <a:latin typeface="Garet"/>
                <a:ea typeface="Garet"/>
                <a:cs typeface="Garet"/>
                <a:sym typeface="Garet"/>
              </a:rPr>
              <a:t>Generally we as a developer neglects that, but should we ?</a:t>
            </a:r>
          </a:p>
        </p:txBody>
      </p:sp>
      <p:sp>
        <p:nvSpPr>
          <p:cNvPr name="TextBox 9" id="9"/>
          <p:cNvSpPr txBox="true"/>
          <p:nvPr/>
        </p:nvSpPr>
        <p:spPr>
          <a:xfrm rot="0">
            <a:off x="9995842" y="5675397"/>
            <a:ext cx="7451191" cy="3159125"/>
          </a:xfrm>
          <a:prstGeom prst="rect">
            <a:avLst/>
          </a:prstGeom>
        </p:spPr>
        <p:txBody>
          <a:bodyPr anchor="t" rtlCol="false" tIns="0" lIns="0" bIns="0" rIns="0">
            <a:spAutoFit/>
          </a:bodyPr>
          <a:lstStyle/>
          <a:p>
            <a:pPr algn="l" marL="431801" indent="-215900" lvl="1">
              <a:lnSpc>
                <a:spcPts val="2800"/>
              </a:lnSpc>
              <a:buAutoNum type="arabicPeriod" startAt="1"/>
            </a:pPr>
            <a:r>
              <a:rPr lang="en-US" sz="2000">
                <a:solidFill>
                  <a:srgbClr val="000000"/>
                </a:solidFill>
                <a:latin typeface="Garet"/>
                <a:ea typeface="Garet"/>
                <a:cs typeface="Garet"/>
                <a:sym typeface="Garet"/>
              </a:rPr>
              <a:t>Is the email being added associated with a real user on the platform?</a:t>
            </a:r>
          </a:p>
          <a:p>
            <a:pPr algn="l" marL="431801" indent="-215900" lvl="1">
              <a:lnSpc>
                <a:spcPts val="2800"/>
              </a:lnSpc>
              <a:buAutoNum type="arabicPeriod" startAt="1"/>
            </a:pPr>
            <a:r>
              <a:rPr lang="en-US" sz="2000">
                <a:solidFill>
                  <a:srgbClr val="000000"/>
                </a:solidFill>
                <a:latin typeface="Garet"/>
                <a:ea typeface="Garet"/>
                <a:cs typeface="Garet"/>
                <a:sym typeface="Garet"/>
              </a:rPr>
              <a:t>If it isn’t, how should the system handle that case—invite flow, error, or pending state?</a:t>
            </a:r>
          </a:p>
          <a:p>
            <a:pPr algn="l" marL="431801" indent="-215900" lvl="1">
              <a:lnSpc>
                <a:spcPts val="2800"/>
              </a:lnSpc>
              <a:buAutoNum type="arabicPeriod" startAt="1"/>
            </a:pPr>
            <a:r>
              <a:rPr lang="en-US" sz="2000">
                <a:solidFill>
                  <a:srgbClr val="000000"/>
                </a:solidFill>
                <a:latin typeface="Garet"/>
                <a:ea typeface="Garet"/>
                <a:cs typeface="Garet"/>
                <a:sym typeface="Garet"/>
              </a:rPr>
              <a:t>If it is a valid user, should they be added immediately or only after they explicitly accept the request?</a:t>
            </a:r>
          </a:p>
          <a:p>
            <a:pPr algn="l">
              <a:lnSpc>
                <a:spcPts val="2800"/>
              </a:lnSpc>
            </a:pPr>
          </a:p>
          <a:p>
            <a:pPr algn="l">
              <a:lnSpc>
                <a:spcPts val="2800"/>
              </a:lnSpc>
            </a:pPr>
          </a:p>
          <a:p>
            <a:pPr algn="l">
              <a:lnSpc>
                <a:spcPts val="2800"/>
              </a:lnSpc>
            </a:pPr>
          </a:p>
        </p:txBody>
      </p:sp>
      <p:sp>
        <p:nvSpPr>
          <p:cNvPr name="TextBox 10" id="10"/>
          <p:cNvSpPr txBox="true"/>
          <p:nvPr/>
        </p:nvSpPr>
        <p:spPr>
          <a:xfrm rot="0">
            <a:off x="10224442" y="8303895"/>
            <a:ext cx="7165441" cy="1480185"/>
          </a:xfrm>
          <a:prstGeom prst="rect">
            <a:avLst/>
          </a:prstGeom>
        </p:spPr>
        <p:txBody>
          <a:bodyPr anchor="t" rtlCol="false" tIns="0" lIns="0" bIns="0" rIns="0">
            <a:spAutoFit/>
          </a:bodyPr>
          <a:lstStyle/>
          <a:p>
            <a:pPr algn="l">
              <a:lnSpc>
                <a:spcPts val="2939"/>
              </a:lnSpc>
              <a:spcBef>
                <a:spcPct val="0"/>
              </a:spcBef>
            </a:pPr>
            <a:r>
              <a:rPr lang="en-US" b="true" sz="2099">
                <a:solidFill>
                  <a:srgbClr val="000000"/>
                </a:solidFill>
                <a:latin typeface="Garet Bold"/>
                <a:ea typeface="Garet Bold"/>
                <a:cs typeface="Garet Bold"/>
                <a:sym typeface="Garet Bold"/>
              </a:rPr>
              <a:t>To keep the user experience seamless and the onboarding truly frictionless, these checks are essential, even if the feature appears simple on the surface.</a:t>
            </a:r>
          </a:p>
        </p:txBody>
      </p:sp>
      <p:sp>
        <p:nvSpPr>
          <p:cNvPr name="TextBox 11" id="11"/>
          <p:cNvSpPr txBox="true"/>
          <p:nvPr/>
        </p:nvSpPr>
        <p:spPr>
          <a:xfrm rot="0">
            <a:off x="1926293" y="8387482"/>
            <a:ext cx="1748015" cy="323215"/>
          </a:xfrm>
          <a:prstGeom prst="rect">
            <a:avLst/>
          </a:prstGeom>
        </p:spPr>
        <p:txBody>
          <a:bodyPr anchor="t" rtlCol="false" tIns="0" lIns="0" bIns="0" rIns="0">
            <a:spAutoFit/>
          </a:bodyPr>
          <a:lstStyle/>
          <a:p>
            <a:pPr algn="ctr">
              <a:lnSpc>
                <a:spcPts val="2659"/>
              </a:lnSpc>
            </a:pPr>
            <a:r>
              <a:rPr lang="en-US" b="true" sz="1899" u="sng">
                <a:solidFill>
                  <a:srgbClr val="000000"/>
                </a:solidFill>
                <a:latin typeface="Canva Sans Bold"/>
                <a:ea typeface="Canva Sans Bold"/>
                <a:cs typeface="Canva Sans Bold"/>
                <a:sym typeface="Canva Sans Bold"/>
              </a:rPr>
              <a:t>link to the gist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13547818" y="981075"/>
            <a:ext cx="3711482" cy="365760"/>
          </a:xfrm>
          <a:prstGeom prst="rect">
            <a:avLst/>
          </a:prstGeom>
        </p:spPr>
        <p:txBody>
          <a:bodyPr anchor="t" rtlCol="false" tIns="0" lIns="0" bIns="0" rIns="0">
            <a:spAutoFit/>
          </a:bodyPr>
          <a:lstStyle/>
          <a:p>
            <a:pPr algn="r">
              <a:lnSpc>
                <a:spcPts val="2939"/>
              </a:lnSpc>
            </a:pPr>
            <a:r>
              <a:rPr lang="en-US" b="true" sz="2099">
                <a:solidFill>
                  <a:srgbClr val="000000"/>
                </a:solidFill>
                <a:latin typeface="Garet Bold"/>
                <a:ea typeface="Garet Bold"/>
                <a:cs typeface="Garet Bold"/>
                <a:sym typeface="Garet Bold"/>
              </a:rPr>
              <a:t>09/15</a:t>
            </a:r>
          </a:p>
        </p:txBody>
      </p:sp>
      <p:grpSp>
        <p:nvGrpSpPr>
          <p:cNvPr name="Group 4" id="4"/>
          <p:cNvGrpSpPr/>
          <p:nvPr/>
        </p:nvGrpSpPr>
        <p:grpSpPr>
          <a:xfrm rot="0">
            <a:off x="1028700" y="3389423"/>
            <a:ext cx="7534085" cy="6137644"/>
            <a:chOff x="0" y="0"/>
            <a:chExt cx="10045446" cy="8183525"/>
          </a:xfrm>
        </p:grpSpPr>
        <p:sp>
          <p:nvSpPr>
            <p:cNvPr name="TextBox 5" id="5"/>
            <p:cNvSpPr txBox="true"/>
            <p:nvPr/>
          </p:nvSpPr>
          <p:spPr>
            <a:xfrm rot="0">
              <a:off x="0" y="-9525"/>
              <a:ext cx="5982406" cy="313059"/>
            </a:xfrm>
            <a:prstGeom prst="rect">
              <a:avLst/>
            </a:prstGeom>
          </p:spPr>
          <p:txBody>
            <a:bodyPr anchor="t" rtlCol="false" tIns="0" lIns="0" bIns="0" rIns="0">
              <a:spAutoFit/>
            </a:bodyPr>
            <a:lstStyle/>
            <a:p>
              <a:pPr algn="l" marL="0" indent="0" lvl="0">
                <a:lnSpc>
                  <a:spcPts val="1965"/>
                </a:lnSpc>
                <a:spcBef>
                  <a:spcPct val="0"/>
                </a:spcBef>
              </a:pPr>
            </a:p>
          </p:txBody>
        </p:sp>
        <p:sp>
          <p:nvSpPr>
            <p:cNvPr name="TextBox 6" id="6"/>
            <p:cNvSpPr txBox="true"/>
            <p:nvPr/>
          </p:nvSpPr>
          <p:spPr>
            <a:xfrm rot="0">
              <a:off x="0" y="435263"/>
              <a:ext cx="10045446" cy="7748263"/>
            </a:xfrm>
            <a:prstGeom prst="rect">
              <a:avLst/>
            </a:prstGeom>
          </p:spPr>
          <p:txBody>
            <a:bodyPr anchor="t" rtlCol="false" tIns="0" lIns="0" bIns="0" rIns="0">
              <a:spAutoFit/>
            </a:bodyPr>
            <a:lstStyle/>
            <a:p>
              <a:pPr algn="l" marL="429197" indent="-214598" lvl="1">
                <a:lnSpc>
                  <a:spcPts val="2584"/>
                </a:lnSpc>
                <a:buFont typeface="Arial"/>
                <a:buChar char="•"/>
              </a:pPr>
              <a:r>
                <a:rPr lang="en-US" sz="1987">
                  <a:solidFill>
                    <a:srgbClr val="000000"/>
                  </a:solidFill>
                  <a:latin typeface="Garet"/>
                  <a:ea typeface="Garet"/>
                  <a:cs typeface="Garet"/>
                  <a:sym typeface="Garet"/>
                </a:rPr>
                <a:t>Use more spacing, not more content.</a:t>
              </a:r>
            </a:p>
            <a:p>
              <a:pPr algn="l" marL="429197" indent="-214598" lvl="1">
                <a:lnSpc>
                  <a:spcPts val="2584"/>
                </a:lnSpc>
                <a:buFont typeface="Arial"/>
                <a:buChar char="•"/>
              </a:pPr>
              <a:r>
                <a:rPr lang="en-US" sz="1987">
                  <a:solidFill>
                    <a:srgbClr val="000000"/>
                  </a:solidFill>
                  <a:latin typeface="Garet"/>
                  <a:ea typeface="Garet"/>
                  <a:cs typeface="Garet"/>
                  <a:sym typeface="Garet"/>
                </a:rPr>
                <a:t>Good websites dont feel crowded.</a:t>
              </a:r>
            </a:p>
            <a:p>
              <a:pPr algn="l">
                <a:lnSpc>
                  <a:spcPts val="2584"/>
                </a:lnSpc>
              </a:pPr>
            </a:p>
            <a:p>
              <a:pPr algn="l" marL="429197" indent="-214598" lvl="1">
                <a:lnSpc>
                  <a:spcPts val="2584"/>
                </a:lnSpc>
                <a:buFont typeface="Arial"/>
                <a:buChar char="•"/>
              </a:pPr>
              <a:r>
                <a:rPr lang="en-US" sz="1987">
                  <a:solidFill>
                    <a:srgbClr val="000000"/>
                  </a:solidFill>
                  <a:latin typeface="Garet"/>
                  <a:ea typeface="Garet"/>
                  <a:cs typeface="Garet"/>
                  <a:sym typeface="Garet"/>
                </a:rPr>
                <a:t>Even on a screen-sized section, layout should feel clean, text should be readable and the elements shouldn’t fight for attention.</a:t>
              </a:r>
            </a:p>
            <a:p>
              <a:pPr algn="l">
                <a:lnSpc>
                  <a:spcPts val="2584"/>
                </a:lnSpc>
              </a:pPr>
            </a:p>
            <a:p>
              <a:pPr algn="l" marL="429197" indent="-214598" lvl="1">
                <a:lnSpc>
                  <a:spcPts val="2584"/>
                </a:lnSpc>
                <a:buFont typeface="Arial"/>
                <a:buChar char="•"/>
              </a:pPr>
              <a:r>
                <a:rPr lang="en-US" sz="1987">
                  <a:solidFill>
                    <a:srgbClr val="000000"/>
                  </a:solidFill>
                  <a:latin typeface="Garet"/>
                  <a:ea typeface="Garet"/>
                  <a:cs typeface="Garet"/>
                  <a:sym typeface="Garet"/>
                </a:rPr>
                <a:t>Minimal design is a personal choice.</a:t>
              </a:r>
            </a:p>
            <a:p>
              <a:pPr algn="l" marL="429197" indent="-214598" lvl="1">
                <a:lnSpc>
                  <a:spcPts val="2584"/>
                </a:lnSpc>
                <a:buFont typeface="Arial"/>
                <a:buChar char="•"/>
              </a:pPr>
              <a:r>
                <a:rPr lang="en-US" sz="1987">
                  <a:solidFill>
                    <a:srgbClr val="000000"/>
                  </a:solidFill>
                  <a:latin typeface="Garet"/>
                  <a:ea typeface="Garet"/>
                  <a:cs typeface="Garet"/>
                  <a:sym typeface="Garet"/>
                </a:rPr>
                <a:t>What does minimal mean though? Minimal isnt empty, it is only thats necessary.</a:t>
              </a:r>
            </a:p>
            <a:p>
              <a:pPr algn="l">
                <a:lnSpc>
                  <a:spcPts val="2584"/>
                </a:lnSpc>
              </a:pPr>
            </a:p>
            <a:p>
              <a:pPr algn="l" marL="429197" indent="-214598" lvl="1">
                <a:lnSpc>
                  <a:spcPts val="2584"/>
                </a:lnSpc>
                <a:buFont typeface="Arial"/>
                <a:buChar char="•"/>
              </a:pPr>
              <a:r>
                <a:rPr lang="en-US" sz="1987">
                  <a:solidFill>
                    <a:srgbClr val="000000"/>
                  </a:solidFill>
                  <a:latin typeface="Garet"/>
                  <a:ea typeface="Garet"/>
                  <a:cs typeface="Garet"/>
                  <a:sym typeface="Garet"/>
                </a:rPr>
                <a:t>White space is not wasted space. It’s what makes design readable.</a:t>
              </a:r>
            </a:p>
            <a:p>
              <a:pPr algn="l">
                <a:lnSpc>
                  <a:spcPts val="2584"/>
                </a:lnSpc>
              </a:pPr>
            </a:p>
            <a:p>
              <a:pPr algn="l" marL="429197" indent="-214598" lvl="1">
                <a:lnSpc>
                  <a:spcPts val="2584"/>
                </a:lnSpc>
                <a:buFont typeface="Arial"/>
                <a:buChar char="•"/>
              </a:pPr>
              <a:r>
                <a:rPr lang="en-US" sz="1987">
                  <a:solidFill>
                    <a:srgbClr val="000000"/>
                  </a:solidFill>
                  <a:latin typeface="Garet"/>
                  <a:ea typeface="Garet"/>
                  <a:cs typeface="Garet"/>
                  <a:sym typeface="Garet"/>
                </a:rPr>
                <a:t>Why use spacing? </a:t>
              </a:r>
            </a:p>
            <a:p>
              <a:pPr algn="l" marL="429197" indent="-214598" lvl="1">
                <a:lnSpc>
                  <a:spcPts val="2584"/>
                </a:lnSpc>
                <a:buFont typeface="Arial"/>
                <a:buChar char="•"/>
              </a:pPr>
              <a:r>
                <a:rPr lang="en-US" sz="1987">
                  <a:solidFill>
                    <a:srgbClr val="000000"/>
                  </a:solidFill>
                  <a:latin typeface="Garet"/>
                  <a:ea typeface="Garet"/>
                  <a:cs typeface="Garet"/>
                  <a:sym typeface="Garet"/>
                </a:rPr>
                <a:t>It is what helps users to focus on one thing at a time. (Good UX)</a:t>
              </a:r>
            </a:p>
            <a:p>
              <a:pPr algn="l">
                <a:lnSpc>
                  <a:spcPts val="2584"/>
                </a:lnSpc>
              </a:pPr>
            </a:p>
          </p:txBody>
        </p:sp>
      </p:grpSp>
      <p:sp>
        <p:nvSpPr>
          <p:cNvPr name="TextBox 7" id="7"/>
          <p:cNvSpPr txBox="true"/>
          <p:nvPr/>
        </p:nvSpPr>
        <p:spPr>
          <a:xfrm rot="0">
            <a:off x="1028700" y="1186665"/>
            <a:ext cx="14668775" cy="1362146"/>
          </a:xfrm>
          <a:prstGeom prst="rect">
            <a:avLst/>
          </a:prstGeom>
        </p:spPr>
        <p:txBody>
          <a:bodyPr anchor="t" rtlCol="false" tIns="0" lIns="0" bIns="0" rIns="0">
            <a:spAutoFit/>
          </a:bodyPr>
          <a:lstStyle/>
          <a:p>
            <a:pPr algn="l" marL="0" indent="0" lvl="0">
              <a:lnSpc>
                <a:spcPts val="5169"/>
              </a:lnSpc>
            </a:pPr>
            <a:r>
              <a:rPr lang="en-US" sz="5808" spc="-377">
                <a:solidFill>
                  <a:srgbClr val="000000"/>
                </a:solidFill>
                <a:latin typeface="Archivo Black"/>
                <a:ea typeface="Archivo Black"/>
                <a:cs typeface="Archivo Black"/>
                <a:sym typeface="Archivo Black"/>
              </a:rPr>
              <a:t>Good design feels obvious, users dont have to think too much</a:t>
            </a:r>
          </a:p>
        </p:txBody>
      </p:sp>
      <p:sp>
        <p:nvSpPr>
          <p:cNvPr name="TextBox 8" id="8"/>
          <p:cNvSpPr txBox="true"/>
          <p:nvPr/>
        </p:nvSpPr>
        <p:spPr>
          <a:xfrm rot="0">
            <a:off x="1028700" y="2946501"/>
            <a:ext cx="1816950" cy="442922"/>
          </a:xfrm>
          <a:prstGeom prst="rect">
            <a:avLst/>
          </a:prstGeom>
        </p:spPr>
        <p:txBody>
          <a:bodyPr anchor="t" rtlCol="false" tIns="0" lIns="0" bIns="0" rIns="0">
            <a:spAutoFit/>
          </a:bodyPr>
          <a:lstStyle/>
          <a:p>
            <a:pPr algn="l" marL="0" indent="0" lvl="0">
              <a:lnSpc>
                <a:spcPts val="3122"/>
              </a:lnSpc>
            </a:pPr>
            <a:r>
              <a:rPr lang="en-US" sz="3508" spc="-228">
                <a:solidFill>
                  <a:srgbClr val="000000"/>
                </a:solidFill>
                <a:latin typeface="Archivo Black"/>
                <a:ea typeface="Archivo Black"/>
                <a:cs typeface="Archivo Black"/>
                <a:sym typeface="Archivo Black"/>
              </a:rPr>
              <a:t>Spacing</a:t>
            </a:r>
          </a:p>
        </p:txBody>
      </p:sp>
      <p:grpSp>
        <p:nvGrpSpPr>
          <p:cNvPr name="Group 9" id="9"/>
          <p:cNvGrpSpPr/>
          <p:nvPr/>
        </p:nvGrpSpPr>
        <p:grpSpPr>
          <a:xfrm rot="0">
            <a:off x="9516805" y="3389423"/>
            <a:ext cx="7177885" cy="5813794"/>
            <a:chOff x="0" y="0"/>
            <a:chExt cx="9570514" cy="7751725"/>
          </a:xfrm>
        </p:grpSpPr>
        <p:sp>
          <p:nvSpPr>
            <p:cNvPr name="TextBox 10" id="10"/>
            <p:cNvSpPr txBox="true"/>
            <p:nvPr/>
          </p:nvSpPr>
          <p:spPr>
            <a:xfrm rot="0">
              <a:off x="2621629" y="-9525"/>
              <a:ext cx="4138298" cy="313059"/>
            </a:xfrm>
            <a:prstGeom prst="rect">
              <a:avLst/>
            </a:prstGeom>
          </p:spPr>
          <p:txBody>
            <a:bodyPr anchor="t" rtlCol="false" tIns="0" lIns="0" bIns="0" rIns="0">
              <a:spAutoFit/>
            </a:bodyPr>
            <a:lstStyle/>
            <a:p>
              <a:pPr algn="l" marL="0" indent="0" lvl="0">
                <a:lnSpc>
                  <a:spcPts val="1965"/>
                </a:lnSpc>
                <a:spcBef>
                  <a:spcPct val="0"/>
                </a:spcBef>
              </a:pPr>
            </a:p>
          </p:txBody>
        </p:sp>
        <p:sp>
          <p:nvSpPr>
            <p:cNvPr name="TextBox 11" id="11"/>
            <p:cNvSpPr txBox="true"/>
            <p:nvPr/>
          </p:nvSpPr>
          <p:spPr>
            <a:xfrm rot="0">
              <a:off x="0" y="435263"/>
              <a:ext cx="9570514" cy="7316463"/>
            </a:xfrm>
            <a:prstGeom prst="rect">
              <a:avLst/>
            </a:prstGeom>
          </p:spPr>
          <p:txBody>
            <a:bodyPr anchor="t" rtlCol="false" tIns="0" lIns="0" bIns="0" rIns="0">
              <a:spAutoFit/>
            </a:bodyPr>
            <a:lstStyle/>
            <a:p>
              <a:pPr algn="l" marL="429197" indent="-214598" lvl="1">
                <a:lnSpc>
                  <a:spcPts val="2584"/>
                </a:lnSpc>
                <a:buFont typeface="Arial"/>
                <a:buChar char="•"/>
              </a:pPr>
              <a:r>
                <a:rPr lang="en-US" sz="1987">
                  <a:solidFill>
                    <a:srgbClr val="000000"/>
                  </a:solidFill>
                  <a:latin typeface="Garet"/>
                  <a:ea typeface="Garet"/>
                  <a:cs typeface="Garet"/>
                  <a:sym typeface="Garet"/>
                </a:rPr>
                <a:t>Typography is visual hierarchy.</a:t>
              </a:r>
            </a:p>
            <a:p>
              <a:pPr algn="l" marL="429197" indent="-214598" lvl="1">
                <a:lnSpc>
                  <a:spcPts val="2584"/>
                </a:lnSpc>
                <a:buFont typeface="Arial"/>
                <a:buChar char="•"/>
              </a:pPr>
              <a:r>
                <a:rPr lang="en-US" sz="1987">
                  <a:solidFill>
                    <a:srgbClr val="000000"/>
                  </a:solidFill>
                  <a:latin typeface="Garet"/>
                  <a:ea typeface="Garet"/>
                  <a:cs typeface="Garet"/>
                  <a:sym typeface="Garet"/>
                </a:rPr>
                <a:t>What users should see first, what should they see next and so on.</a:t>
              </a:r>
            </a:p>
            <a:p>
              <a:pPr algn="l">
                <a:lnSpc>
                  <a:spcPts val="2584"/>
                </a:lnSpc>
              </a:pPr>
            </a:p>
            <a:p>
              <a:pPr algn="l" marL="429197" indent="-214598" lvl="1">
                <a:lnSpc>
                  <a:spcPts val="2584"/>
                </a:lnSpc>
                <a:buFont typeface="Arial"/>
                <a:buChar char="•"/>
              </a:pPr>
              <a:r>
                <a:rPr lang="en-US" sz="1987">
                  <a:solidFill>
                    <a:srgbClr val="000000"/>
                  </a:solidFill>
                  <a:latin typeface="Garet"/>
                  <a:ea typeface="Garet"/>
                  <a:cs typeface="Garet"/>
                  <a:sym typeface="Garet"/>
                </a:rPr>
                <a:t>How do you take care of this?</a:t>
              </a:r>
            </a:p>
            <a:p>
              <a:pPr algn="l" marL="429197" indent="-214598" lvl="1">
                <a:lnSpc>
                  <a:spcPts val="2584"/>
                </a:lnSpc>
                <a:buFont typeface="Arial"/>
                <a:buChar char="•"/>
              </a:pPr>
              <a:r>
                <a:rPr lang="en-US" sz="1987">
                  <a:solidFill>
                    <a:srgbClr val="000000"/>
                  </a:solidFill>
                  <a:latin typeface="Garet"/>
                  <a:ea typeface="Garet"/>
                  <a:cs typeface="Garet"/>
                  <a:sym typeface="Garet"/>
                </a:rPr>
                <a:t>It depends upon </a:t>
              </a:r>
              <a:r>
                <a:rPr lang="en-US" sz="1987">
                  <a:solidFill>
                    <a:srgbClr val="000000"/>
                  </a:solidFill>
                  <a:latin typeface="Garet"/>
                  <a:ea typeface="Garet"/>
                  <a:cs typeface="Garet"/>
                  <a:sym typeface="Garet"/>
                </a:rPr>
                <a:t>font-size, font-weight, font-color and positioning.</a:t>
              </a:r>
            </a:p>
            <a:p>
              <a:pPr algn="l">
                <a:lnSpc>
                  <a:spcPts val="2584"/>
                </a:lnSpc>
              </a:pPr>
            </a:p>
            <a:p>
              <a:pPr algn="l" marL="429197" indent="-214598" lvl="1">
                <a:lnSpc>
                  <a:spcPts val="2584"/>
                </a:lnSpc>
                <a:buFont typeface="Arial"/>
                <a:buChar char="•"/>
              </a:pPr>
              <a:r>
                <a:rPr lang="en-US" sz="1987">
                  <a:solidFill>
                    <a:srgbClr val="000000"/>
                  </a:solidFill>
                  <a:latin typeface="Garet"/>
                  <a:ea typeface="Garet"/>
                  <a:cs typeface="Garet"/>
                  <a:sym typeface="Garet"/>
                </a:rPr>
                <a:t>Colors (important)</a:t>
              </a:r>
            </a:p>
            <a:p>
              <a:pPr algn="l" marL="429197" indent="-214598" lvl="1">
                <a:lnSpc>
                  <a:spcPts val="2584"/>
                </a:lnSpc>
                <a:buFont typeface="Arial"/>
                <a:buChar char="•"/>
              </a:pPr>
              <a:r>
                <a:rPr lang="en-US" sz="1987">
                  <a:solidFill>
                    <a:srgbClr val="000000"/>
                  </a:solidFill>
                  <a:latin typeface="Garet"/>
                  <a:ea typeface="Garet"/>
                  <a:cs typeface="Garet"/>
                  <a:sym typeface="Garet"/>
                </a:rPr>
                <a:t>A limited color palette maintains the vibe and consistency of the website.</a:t>
              </a:r>
            </a:p>
            <a:p>
              <a:pPr algn="l">
                <a:lnSpc>
                  <a:spcPts val="2584"/>
                </a:lnSpc>
              </a:pPr>
            </a:p>
            <a:p>
              <a:pPr algn="l" marL="429197" indent="-214598" lvl="1">
                <a:lnSpc>
                  <a:spcPts val="2584"/>
                </a:lnSpc>
                <a:buFont typeface="Arial"/>
                <a:buChar char="•"/>
              </a:pPr>
              <a:r>
                <a:rPr lang="en-US" sz="1987">
                  <a:solidFill>
                    <a:srgbClr val="000000"/>
                  </a:solidFill>
                  <a:latin typeface="Garet"/>
                  <a:ea typeface="Garet"/>
                  <a:cs typeface="Garet"/>
                  <a:sym typeface="Garet"/>
                </a:rPr>
                <a:t>Colors drag attention before text does. </a:t>
              </a:r>
            </a:p>
            <a:p>
              <a:pPr algn="l">
                <a:lnSpc>
                  <a:spcPts val="2584"/>
                </a:lnSpc>
              </a:pPr>
            </a:p>
            <a:p>
              <a:pPr algn="l" marL="429197" indent="-214598" lvl="1">
                <a:lnSpc>
                  <a:spcPts val="2584"/>
                </a:lnSpc>
                <a:buFont typeface="Arial"/>
                <a:buChar char="•"/>
              </a:pPr>
              <a:r>
                <a:rPr lang="en-US" sz="1987">
                  <a:solidFill>
                    <a:srgbClr val="000000"/>
                  </a:solidFill>
                  <a:latin typeface="Garet"/>
                  <a:ea typeface="Garet"/>
                  <a:cs typeface="Garet"/>
                  <a:sym typeface="Garet"/>
                </a:rPr>
                <a:t>Keep animations minimal, think of it as communication and not decoration.</a:t>
              </a:r>
            </a:p>
            <a:p>
              <a:pPr algn="l">
                <a:lnSpc>
                  <a:spcPts val="2584"/>
                </a:lnSpc>
              </a:pPr>
            </a:p>
          </p:txBody>
        </p:sp>
      </p:grpSp>
      <p:sp>
        <p:nvSpPr>
          <p:cNvPr name="TextBox 12" id="12"/>
          <p:cNvSpPr txBox="true"/>
          <p:nvPr/>
        </p:nvSpPr>
        <p:spPr>
          <a:xfrm rot="0">
            <a:off x="9516805" y="2946501"/>
            <a:ext cx="4980002" cy="442922"/>
          </a:xfrm>
          <a:prstGeom prst="rect">
            <a:avLst/>
          </a:prstGeom>
        </p:spPr>
        <p:txBody>
          <a:bodyPr anchor="t" rtlCol="false" tIns="0" lIns="0" bIns="0" rIns="0">
            <a:spAutoFit/>
          </a:bodyPr>
          <a:lstStyle/>
          <a:p>
            <a:pPr algn="l" marL="0" indent="0" lvl="0">
              <a:lnSpc>
                <a:spcPts val="3122"/>
              </a:lnSpc>
            </a:pPr>
            <a:r>
              <a:rPr lang="en-US" sz="3508" spc="-228">
                <a:solidFill>
                  <a:srgbClr val="000000"/>
                </a:solidFill>
                <a:latin typeface="Archivo Black"/>
                <a:ea typeface="Archivo Black"/>
                <a:cs typeface="Archivo Black"/>
                <a:sym typeface="Archivo Black"/>
              </a:rPr>
              <a:t>Typography and colors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DAG-mBDMh6w</dc:identifier>
  <dcterms:modified xsi:type="dcterms:W3CDTF">2011-08-01T06:04:30Z</dcterms:modified>
  <cp:revision>1</cp:revision>
  <dc:title>Taste Is the New Moat</dc:title>
</cp:coreProperties>
</file>